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44"/>
  </p:notesMasterIdLst>
  <p:handoutMasterIdLst>
    <p:handoutMasterId r:id="rId45"/>
  </p:handoutMasterIdLst>
  <p:sldIdLst>
    <p:sldId id="256" r:id="rId2"/>
    <p:sldId id="257" r:id="rId3"/>
    <p:sldId id="308" r:id="rId4"/>
    <p:sldId id="291" r:id="rId5"/>
    <p:sldId id="393" r:id="rId6"/>
    <p:sldId id="397" r:id="rId7"/>
    <p:sldId id="396" r:id="rId8"/>
    <p:sldId id="409" r:id="rId9"/>
    <p:sldId id="348" r:id="rId10"/>
    <p:sldId id="408" r:id="rId11"/>
    <p:sldId id="379" r:id="rId12"/>
    <p:sldId id="384" r:id="rId13"/>
    <p:sldId id="385" r:id="rId14"/>
    <p:sldId id="387" r:id="rId15"/>
    <p:sldId id="357" r:id="rId16"/>
    <p:sldId id="350" r:id="rId17"/>
    <p:sldId id="349" r:id="rId18"/>
    <p:sldId id="353" r:id="rId19"/>
    <p:sldId id="331" r:id="rId20"/>
    <p:sldId id="374" r:id="rId21"/>
    <p:sldId id="380" r:id="rId22"/>
    <p:sldId id="398" r:id="rId23"/>
    <p:sldId id="399" r:id="rId24"/>
    <p:sldId id="400" r:id="rId25"/>
    <p:sldId id="401" r:id="rId26"/>
    <p:sldId id="361" r:id="rId27"/>
    <p:sldId id="354" r:id="rId28"/>
    <p:sldId id="390" r:id="rId29"/>
    <p:sldId id="305" r:id="rId30"/>
    <p:sldId id="394" r:id="rId31"/>
    <p:sldId id="264" r:id="rId32"/>
    <p:sldId id="326" r:id="rId33"/>
    <p:sldId id="402" r:id="rId34"/>
    <p:sldId id="365" r:id="rId35"/>
    <p:sldId id="359" r:id="rId36"/>
    <p:sldId id="360" r:id="rId37"/>
    <p:sldId id="355" r:id="rId38"/>
    <p:sldId id="356" r:id="rId39"/>
    <p:sldId id="382" r:id="rId40"/>
    <p:sldId id="407" r:id="rId41"/>
    <p:sldId id="263" r:id="rId42"/>
    <p:sldId id="313"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34" autoAdjust="0"/>
    <p:restoredTop sz="86384" autoAdjust="0"/>
  </p:normalViewPr>
  <p:slideViewPr>
    <p:cSldViewPr>
      <p:cViewPr>
        <p:scale>
          <a:sx n="63" d="100"/>
          <a:sy n="63" d="100"/>
        </p:scale>
        <p:origin x="-448" y="6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40"/>
    </p:cViewPr>
  </p:sorterViewPr>
  <p:notesViewPr>
    <p:cSldViewPr>
      <p:cViewPr varScale="1">
        <p:scale>
          <a:sx n="60" d="100"/>
          <a:sy n="60" d="100"/>
        </p:scale>
        <p:origin x="-252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marker>
            <c:symbol val="none"/>
          </c:marker>
          <c:val>
            <c:numRef>
              <c:f>Sheet1!$D$11:$O$11</c:f>
              <c:numCache>
                <c:formatCode>General</c:formatCode>
                <c:ptCount val="12"/>
                <c:pt idx="0">
                  <c:v>3.9</c:v>
                </c:pt>
                <c:pt idx="1">
                  <c:v>3.7</c:v>
                </c:pt>
                <c:pt idx="2">
                  <c:v>3.6</c:v>
                </c:pt>
                <c:pt idx="3">
                  <c:v>2.7</c:v>
                </c:pt>
                <c:pt idx="4">
                  <c:v>4.0999999999999996</c:v>
                </c:pt>
                <c:pt idx="5">
                  <c:v>2.7</c:v>
                </c:pt>
                <c:pt idx="6">
                  <c:v>4.0999999999999996</c:v>
                </c:pt>
                <c:pt idx="7">
                  <c:v>4.5</c:v>
                </c:pt>
                <c:pt idx="8">
                  <c:v>4.8</c:v>
                </c:pt>
                <c:pt idx="9">
                  <c:v>4.8</c:v>
                </c:pt>
                <c:pt idx="10">
                  <c:v>4.9000000000000004</c:v>
                </c:pt>
                <c:pt idx="11">
                  <c:v>5</c:v>
                </c:pt>
              </c:numCache>
            </c:numRef>
          </c:val>
          <c:smooth val="0"/>
        </c:ser>
        <c:dLbls>
          <c:showLegendKey val="0"/>
          <c:showVal val="0"/>
          <c:showCatName val="0"/>
          <c:showSerName val="0"/>
          <c:showPercent val="0"/>
          <c:showBubbleSize val="0"/>
        </c:dLbls>
        <c:marker val="1"/>
        <c:smooth val="0"/>
        <c:axId val="41179392"/>
        <c:axId val="41181184"/>
      </c:lineChart>
      <c:catAx>
        <c:axId val="41179392"/>
        <c:scaling>
          <c:orientation val="minMax"/>
        </c:scaling>
        <c:delete val="0"/>
        <c:axPos val="b"/>
        <c:majorTickMark val="out"/>
        <c:minorTickMark val="none"/>
        <c:tickLblPos val="nextTo"/>
        <c:crossAx val="41181184"/>
        <c:crosses val="autoZero"/>
        <c:auto val="1"/>
        <c:lblAlgn val="ctr"/>
        <c:lblOffset val="100"/>
        <c:noMultiLvlLbl val="0"/>
      </c:catAx>
      <c:valAx>
        <c:axId val="41181184"/>
        <c:scaling>
          <c:orientation val="minMax"/>
        </c:scaling>
        <c:delete val="0"/>
        <c:axPos val="l"/>
        <c:majorGridlines/>
        <c:numFmt formatCode="General" sourceLinked="1"/>
        <c:majorTickMark val="out"/>
        <c:minorTickMark val="none"/>
        <c:tickLblPos val="nextTo"/>
        <c:crossAx val="41179392"/>
        <c:crosses val="autoZero"/>
        <c:crossBetween val="between"/>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0085DB-B289-4377-B029-D47197CB30A0}" type="datetimeFigureOut">
              <a:rPr lang="en-US" smtClean="0"/>
              <a:t>11/14/2016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BA826D-69EB-44C7-ADE6-23C5CF0C44E8}" type="slidenum">
              <a:rPr lang="en-US" smtClean="0"/>
              <a:t>‹#›</a:t>
            </a:fld>
            <a:endParaRPr lang="en-US"/>
          </a:p>
        </p:txBody>
      </p:sp>
    </p:spTree>
    <p:extLst>
      <p:ext uri="{BB962C8B-B14F-4D97-AF65-F5344CB8AC3E}">
        <p14:creationId xmlns:p14="http://schemas.microsoft.com/office/powerpoint/2010/main" val="1160399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58D3C7D-5FB2-4B00-A4BF-4F8D68BCC9D6}" type="datetimeFigureOut">
              <a:rPr lang="en-US" smtClean="0"/>
              <a:t>11/14/2016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A24D3DE-A8E4-4423-864B-4636E90EE712}" type="slidenum">
              <a:rPr lang="en-US" smtClean="0"/>
              <a:t>‹#›</a:t>
            </a:fld>
            <a:endParaRPr lang="en-US"/>
          </a:p>
        </p:txBody>
      </p:sp>
    </p:spTree>
    <p:extLst>
      <p:ext uri="{BB962C8B-B14F-4D97-AF65-F5344CB8AC3E}">
        <p14:creationId xmlns:p14="http://schemas.microsoft.com/office/powerpoint/2010/main" val="3052437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 am indispensable			10</a:t>
            </a:r>
          </a:p>
          <a:p>
            <a:r>
              <a:rPr lang="en-US" sz="1200" dirty="0" smtClean="0"/>
              <a:t>I enjoy my role but I am not indispensable				 5</a:t>
            </a:r>
          </a:p>
          <a:p>
            <a:r>
              <a:rPr lang="en-US" sz="1200" dirty="0" smtClean="0"/>
              <a:t>I’m interim and do not provide critical insight				 3</a:t>
            </a:r>
          </a:p>
          <a:p>
            <a:r>
              <a:rPr lang="en-US" sz="1200" dirty="0" smtClean="0"/>
              <a:t>I hate this stuff but I want to keep my job	</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3</a:t>
            </a:fld>
            <a:endParaRPr lang="en-US"/>
          </a:p>
        </p:txBody>
      </p:sp>
    </p:spTree>
    <p:extLst>
      <p:ext uri="{BB962C8B-B14F-4D97-AF65-F5344CB8AC3E}">
        <p14:creationId xmlns:p14="http://schemas.microsoft.com/office/powerpoint/2010/main" val="265844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eaLnBrk="0" fontAlgn="base" hangingPunct="0">
              <a:spcBef>
                <a:spcPct val="0"/>
              </a:spcBef>
              <a:spcAft>
                <a:spcPct val="0"/>
              </a:spcAft>
              <a:defRPr>
                <a:solidFill>
                  <a:schemeClr val="tx1"/>
                </a:solidFill>
                <a:latin typeface="Arial" pitchFamily="34" charset="0"/>
              </a:defRPr>
            </a:lvl6pPr>
            <a:lvl7pPr marL="3028264" indent="-232943" eaLnBrk="0" fontAlgn="base" hangingPunct="0">
              <a:spcBef>
                <a:spcPct val="0"/>
              </a:spcBef>
              <a:spcAft>
                <a:spcPct val="0"/>
              </a:spcAft>
              <a:defRPr>
                <a:solidFill>
                  <a:schemeClr val="tx1"/>
                </a:solidFill>
                <a:latin typeface="Arial" pitchFamily="34" charset="0"/>
              </a:defRPr>
            </a:lvl7pPr>
            <a:lvl8pPr marL="3494151" indent="-232943" eaLnBrk="0" fontAlgn="base" hangingPunct="0">
              <a:spcBef>
                <a:spcPct val="0"/>
              </a:spcBef>
              <a:spcAft>
                <a:spcPct val="0"/>
              </a:spcAft>
              <a:defRPr>
                <a:solidFill>
                  <a:schemeClr val="tx1"/>
                </a:solidFill>
                <a:latin typeface="Arial" pitchFamily="34" charset="0"/>
              </a:defRPr>
            </a:lvl8pPr>
            <a:lvl9pPr marL="3960038" indent="-232943" eaLnBrk="0" fontAlgn="base" hangingPunct="0">
              <a:spcBef>
                <a:spcPct val="0"/>
              </a:spcBef>
              <a:spcAft>
                <a:spcPct val="0"/>
              </a:spcAft>
              <a:defRPr>
                <a:solidFill>
                  <a:schemeClr val="tx1"/>
                </a:solidFill>
                <a:latin typeface="Arial" pitchFamily="34" charset="0"/>
              </a:defRPr>
            </a:lvl9pPr>
          </a:lstStyle>
          <a:p>
            <a:pPr eaLnBrk="1" hangingPunct="1"/>
            <a:fld id="{31B30301-A9CE-4E97-87CE-4B68B0FEF896}" type="slidenum">
              <a:rPr lang="en-US" altLang="en-US"/>
              <a:pPr eaLnBrk="1" hangingPunct="1"/>
              <a:t>28</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latin typeface="Arial" pitchFamily="34" charset="0"/>
              </a:rPr>
              <a:t>Physical, cognitive, emotional, behavioral, social, spiritual</a:t>
            </a:r>
          </a:p>
          <a:p>
            <a:pPr eaLnBrk="1" hangingPunct="1"/>
            <a:endParaRPr lang="en-US" altLang="en-US" smtClean="0">
              <a:latin typeface="Arial" pitchFamily="34" charset="0"/>
            </a:endParaRPr>
          </a:p>
          <a:p>
            <a:pPr eaLnBrk="1" hangingPunct="1"/>
            <a:r>
              <a:rPr lang="en-US" altLang="en-US" smtClean="0">
                <a:latin typeface="Arial" pitchFamily="34" charset="0"/>
              </a:rPr>
              <a:t>Competency’s are relevant to practice:  if primary practice involves frail elderly, than is one of your annual competency’s transfer and toileting?  Remember that the facility determines the scope of practice.</a:t>
            </a:r>
          </a:p>
        </p:txBody>
      </p:sp>
    </p:spTree>
    <p:extLst>
      <p:ext uri="{BB962C8B-B14F-4D97-AF65-F5344CB8AC3E}">
        <p14:creationId xmlns:p14="http://schemas.microsoft.com/office/powerpoint/2010/main" val="567446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SILENT and LISTEN have the same letters</a:t>
            </a:r>
          </a:p>
          <a:p>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33</a:t>
            </a:fld>
            <a:endParaRPr lang="en-US"/>
          </a:p>
        </p:txBody>
      </p:sp>
    </p:spTree>
    <p:extLst>
      <p:ext uri="{BB962C8B-B14F-4D97-AF65-F5344CB8AC3E}">
        <p14:creationId xmlns:p14="http://schemas.microsoft.com/office/powerpoint/2010/main" val="3578748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tracking of productivity.  Dips</a:t>
            </a:r>
            <a:r>
              <a:rPr lang="en-US" baseline="0" dirty="0" smtClean="0"/>
              <a:t> represent the two periods of time when one employee brought productivity down; left on a month leave; productivity improved; returned and had the productivity demonstrated, employee quit, morale went back up and surpassed </a:t>
            </a:r>
            <a:r>
              <a:rPr lang="en-US" baseline="0" dirty="0" err="1" smtClean="0"/>
              <a:t>standrs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38</a:t>
            </a:fld>
            <a:endParaRPr lang="en-US"/>
          </a:p>
        </p:txBody>
      </p:sp>
    </p:spTree>
    <p:extLst>
      <p:ext uri="{BB962C8B-B14F-4D97-AF65-F5344CB8AC3E}">
        <p14:creationId xmlns:p14="http://schemas.microsoft.com/office/powerpoint/2010/main" val="3579257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personality</a:t>
            </a:r>
          </a:p>
          <a:p>
            <a:r>
              <a:rPr lang="en-US" dirty="0" smtClean="0"/>
              <a:t>How</a:t>
            </a:r>
            <a:r>
              <a:rPr lang="en-US" baseline="0" dirty="0" smtClean="0"/>
              <a:t> to support the budget with quality not necessarily quantity</a:t>
            </a:r>
          </a:p>
          <a:p>
            <a:r>
              <a:rPr lang="en-US" baseline="0" dirty="0" smtClean="0"/>
              <a:t>How to improve productivity for direct care of the patient vs. the development of an intervention/program</a:t>
            </a:r>
          </a:p>
          <a:p>
            <a:r>
              <a:rPr lang="en-US" baseline="0" dirty="0" smtClean="0"/>
              <a:t> REMEMBER YOU ARE MAKING THE BIG BUCKS</a:t>
            </a:r>
          </a:p>
          <a:p>
            <a:endParaRPr lang="en-US" baseline="0" dirty="0" smtClean="0"/>
          </a:p>
          <a:p>
            <a:r>
              <a:rPr lang="en-US" baseline="0" dirty="0" smtClean="0"/>
              <a:t>****Basically how do you keep the therapy and still have the promotion/fun/joy of the event</a:t>
            </a:r>
          </a:p>
          <a:p>
            <a:endParaRPr lang="en-US" baseline="0" dirty="0" smtClean="0"/>
          </a:p>
          <a:p>
            <a:r>
              <a:rPr lang="en-US" baseline="0" dirty="0" smtClean="0"/>
              <a:t>How to </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39</a:t>
            </a:fld>
            <a:endParaRPr lang="en-US"/>
          </a:p>
        </p:txBody>
      </p:sp>
    </p:spTree>
    <p:extLst>
      <p:ext uri="{BB962C8B-B14F-4D97-AF65-F5344CB8AC3E}">
        <p14:creationId xmlns:p14="http://schemas.microsoft.com/office/powerpoint/2010/main" val="1514247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Leadership is the accountability of getting</a:t>
            </a:r>
            <a:r>
              <a:rPr lang="en-US" baseline="0" dirty="0" smtClean="0"/>
              <a:t> others to move in the same direction.  It is not about personality; its’ about practice</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4</a:t>
            </a:fld>
            <a:endParaRPr lang="en-US"/>
          </a:p>
        </p:txBody>
      </p:sp>
    </p:spTree>
    <p:extLst>
      <p:ext uri="{BB962C8B-B14F-4D97-AF65-F5344CB8AC3E}">
        <p14:creationId xmlns:p14="http://schemas.microsoft.com/office/powerpoint/2010/main" val="1387907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a:t>
            </a:r>
            <a:r>
              <a:rPr lang="en-US" baseline="0" dirty="0" smtClean="0"/>
              <a:t> Care Finance</a:t>
            </a:r>
          </a:p>
          <a:p>
            <a:r>
              <a:rPr lang="en-US" baseline="0" dirty="0" smtClean="0"/>
              <a:t>Beyond the Checklist </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5</a:t>
            </a:fld>
            <a:endParaRPr lang="en-US"/>
          </a:p>
        </p:txBody>
      </p:sp>
    </p:spTree>
    <p:extLst>
      <p:ext uri="{BB962C8B-B14F-4D97-AF65-F5344CB8AC3E}">
        <p14:creationId xmlns:p14="http://schemas.microsoft.com/office/powerpoint/2010/main" val="74979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eaLnBrk="0" fontAlgn="base" hangingPunct="0">
              <a:spcBef>
                <a:spcPct val="0"/>
              </a:spcBef>
              <a:spcAft>
                <a:spcPct val="0"/>
              </a:spcAft>
              <a:defRPr>
                <a:solidFill>
                  <a:schemeClr val="tx1"/>
                </a:solidFill>
                <a:latin typeface="Arial" pitchFamily="34" charset="0"/>
              </a:defRPr>
            </a:lvl6pPr>
            <a:lvl7pPr marL="3028264" indent="-232943" eaLnBrk="0" fontAlgn="base" hangingPunct="0">
              <a:spcBef>
                <a:spcPct val="0"/>
              </a:spcBef>
              <a:spcAft>
                <a:spcPct val="0"/>
              </a:spcAft>
              <a:defRPr>
                <a:solidFill>
                  <a:schemeClr val="tx1"/>
                </a:solidFill>
                <a:latin typeface="Arial" pitchFamily="34" charset="0"/>
              </a:defRPr>
            </a:lvl7pPr>
            <a:lvl8pPr marL="3494151" indent="-232943" eaLnBrk="0" fontAlgn="base" hangingPunct="0">
              <a:spcBef>
                <a:spcPct val="0"/>
              </a:spcBef>
              <a:spcAft>
                <a:spcPct val="0"/>
              </a:spcAft>
              <a:defRPr>
                <a:solidFill>
                  <a:schemeClr val="tx1"/>
                </a:solidFill>
                <a:latin typeface="Arial" pitchFamily="34" charset="0"/>
              </a:defRPr>
            </a:lvl8pPr>
            <a:lvl9pPr marL="3960038" indent="-232943" eaLnBrk="0" fontAlgn="base" hangingPunct="0">
              <a:spcBef>
                <a:spcPct val="0"/>
              </a:spcBef>
              <a:spcAft>
                <a:spcPct val="0"/>
              </a:spcAft>
              <a:defRPr>
                <a:solidFill>
                  <a:schemeClr val="tx1"/>
                </a:solidFill>
                <a:latin typeface="Arial" pitchFamily="34" charset="0"/>
              </a:defRPr>
            </a:lvl9pPr>
          </a:lstStyle>
          <a:p>
            <a:pPr eaLnBrk="1" hangingPunct="1"/>
            <a:fld id="{AB820622-04C4-4C11-AA4E-818627F2DC22}" type="slidenum">
              <a:rPr lang="en-US" altLang="en-US"/>
              <a:pPr eaLnBrk="1" hangingPunct="1"/>
              <a:t>11</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dirty="0" smtClean="0">
                <a:latin typeface="Arial" pitchFamily="34" charset="0"/>
              </a:rPr>
              <a:t>Rogers an OT says that there are three transitions in a career</a:t>
            </a:r>
          </a:p>
          <a:p>
            <a:pPr eaLnBrk="1" hangingPunct="1"/>
            <a:r>
              <a:rPr lang="en-US" altLang="en-US" dirty="0" smtClean="0">
                <a:latin typeface="Arial" pitchFamily="34" charset="0"/>
              </a:rPr>
              <a:t>Non-professional or student to professional (clinician)</a:t>
            </a:r>
          </a:p>
          <a:p>
            <a:pPr eaLnBrk="1" hangingPunct="1"/>
            <a:r>
              <a:rPr lang="en-US" altLang="en-US" dirty="0" smtClean="0">
                <a:latin typeface="Arial" pitchFamily="34" charset="0"/>
              </a:rPr>
              <a:t>Generalist (clinician) to specialist (senior clinician)</a:t>
            </a:r>
          </a:p>
          <a:p>
            <a:pPr eaLnBrk="1" hangingPunct="1"/>
            <a:r>
              <a:rPr lang="en-US" altLang="en-US" dirty="0" smtClean="0">
                <a:latin typeface="Arial" pitchFamily="34" charset="0"/>
              </a:rPr>
              <a:t>Specialist to professor or teacher/mentor</a:t>
            </a:r>
          </a:p>
          <a:p>
            <a:pPr eaLnBrk="1" hangingPunct="1"/>
            <a:r>
              <a:rPr lang="en-US" altLang="en-US" dirty="0" smtClean="0">
                <a:latin typeface="Arial" pitchFamily="34" charset="0"/>
              </a:rPr>
              <a:t>She also advocates for adding a fourth which would be clinician to manager</a:t>
            </a:r>
          </a:p>
          <a:p>
            <a:pPr eaLnBrk="1" hangingPunct="1"/>
            <a:endParaRPr lang="en-US" altLang="en-US" dirty="0" smtClean="0">
              <a:latin typeface="Arial" pitchFamily="34" charset="0"/>
            </a:endParaRPr>
          </a:p>
          <a:p>
            <a:pPr eaLnBrk="1" hangingPunct="1"/>
            <a:r>
              <a:rPr lang="en-US" altLang="en-US" dirty="0" smtClean="0">
                <a:latin typeface="Arial" pitchFamily="34" charset="0"/>
              </a:rPr>
              <a:t>What do you think is the worst transition.</a:t>
            </a:r>
          </a:p>
          <a:p>
            <a:pPr eaLnBrk="1" hangingPunct="1"/>
            <a:r>
              <a:rPr lang="en-US" altLang="en-US" dirty="0" smtClean="0">
                <a:latin typeface="Arial" pitchFamily="34" charset="0"/>
              </a:rPr>
              <a:t>No butts, no back, no belly, no boobs.</a:t>
            </a:r>
          </a:p>
          <a:p>
            <a:pPr eaLnBrk="1" hangingPunct="1"/>
            <a:r>
              <a:rPr lang="en-US" altLang="en-US" dirty="0" smtClean="0">
                <a:latin typeface="Arial" pitchFamily="34" charset="0"/>
              </a:rPr>
              <a:t>Professional clothes:</a:t>
            </a:r>
          </a:p>
          <a:p>
            <a:pPr eaLnBrk="1" hangingPunct="1"/>
            <a:r>
              <a:rPr lang="en-US" altLang="en-US" dirty="0" smtClean="0">
                <a:latin typeface="Arial" pitchFamily="34" charset="0"/>
              </a:rPr>
              <a:t>Old joke about rehab therapists…..the PT’s are always in khaki, the OT’s always wear skirts, the Speech folk always have a scarf around their neck, and RT’s always look as if they have just gotten out of the pool.</a:t>
            </a:r>
          </a:p>
          <a:p>
            <a:pPr eaLnBrk="1" hangingPunct="1"/>
            <a:endParaRPr lang="en-US" altLang="en-US" dirty="0" smtClean="0">
              <a:latin typeface="Arial" pitchFamily="34" charset="0"/>
            </a:endParaRPr>
          </a:p>
          <a:p>
            <a:pPr eaLnBrk="1" hangingPunct="1"/>
            <a:r>
              <a:rPr lang="en-US" altLang="en-US" dirty="0" smtClean="0">
                <a:latin typeface="Arial" pitchFamily="34" charset="0"/>
              </a:rPr>
              <a:t>Part of a team---no more or less equal than the sum of the parts.  As part of our interview process the management team asks the question; what experience have you had working with OT-PT-SP-TR.  Often the answer is that the rehab therapies are OT/PT/SP----TR works on the other side of the building or they do activities.</a:t>
            </a:r>
          </a:p>
          <a:p>
            <a:pPr eaLnBrk="1" hangingPunct="1"/>
            <a:endParaRPr lang="en-US" altLang="en-US" dirty="0" smtClean="0">
              <a:latin typeface="Arial" pitchFamily="34" charset="0"/>
            </a:endParaRPr>
          </a:p>
          <a:p>
            <a:pPr eaLnBrk="1" hangingPunct="1"/>
            <a:r>
              <a:rPr lang="en-US" altLang="en-US" dirty="0" smtClean="0">
                <a:latin typeface="Arial" pitchFamily="34" charset="0"/>
              </a:rPr>
              <a:t>Behaviors demonstrate understanding of what we can offer, our knowledge and skill base, and the ethics of our programming. </a:t>
            </a:r>
          </a:p>
          <a:p>
            <a:pPr eaLnBrk="1" hangingPunct="1"/>
            <a:r>
              <a:rPr lang="en-US" altLang="en-US" dirty="0" smtClean="0">
                <a:latin typeface="Arial" pitchFamily="34" charset="0"/>
              </a:rPr>
              <a:t> </a:t>
            </a:r>
          </a:p>
        </p:txBody>
      </p:sp>
    </p:spTree>
    <p:extLst>
      <p:ext uri="{BB962C8B-B14F-4D97-AF65-F5344CB8AC3E}">
        <p14:creationId xmlns:p14="http://schemas.microsoft.com/office/powerpoint/2010/main" val="1058504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think you should have goals in these arena’s you are very </a:t>
            </a:r>
            <a:r>
              <a:rPr lang="en-US" dirty="0" err="1" smtClean="0"/>
              <a:t>very</a:t>
            </a:r>
            <a:r>
              <a:rPr lang="en-US" dirty="0" smtClean="0"/>
              <a:t> wrong.</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15</a:t>
            </a:fld>
            <a:endParaRPr lang="en-US"/>
          </a:p>
        </p:txBody>
      </p:sp>
    </p:spTree>
    <p:extLst>
      <p:ext uri="{BB962C8B-B14F-4D97-AF65-F5344CB8AC3E}">
        <p14:creationId xmlns:p14="http://schemas.microsoft.com/office/powerpoint/2010/main" val="161272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23">
              <a:defRPr/>
            </a:pPr>
            <a:r>
              <a:rPr lang="en-US" dirty="0" smtClean="0"/>
              <a:t> Entry level I, II, Supervisor or Clinical Specialist </a:t>
            </a:r>
          </a:p>
          <a:p>
            <a:pPr marL="0" lvl="1" defTabSz="931723">
              <a:defRPr/>
            </a:pPr>
            <a:r>
              <a:rPr lang="en-US" dirty="0" smtClean="0"/>
              <a:t>Knowing</a:t>
            </a:r>
            <a:r>
              <a:rPr lang="en-US" baseline="0" dirty="0" smtClean="0"/>
              <a:t> what the standards for your facility are is critical.</a:t>
            </a:r>
          </a:p>
          <a:p>
            <a:pPr marL="0" lvl="1" defTabSz="931723">
              <a:defRPr/>
            </a:pPr>
            <a:r>
              <a:rPr lang="en-US" baseline="0" dirty="0" smtClean="0"/>
              <a:t>Establish the standard, make it realistic, track over </a:t>
            </a:r>
            <a:endParaRPr lang="en-US" dirty="0" smtClean="0"/>
          </a:p>
          <a:p>
            <a:endParaRPr lang="en-US" dirty="0"/>
          </a:p>
        </p:txBody>
      </p:sp>
      <p:sp>
        <p:nvSpPr>
          <p:cNvPr id="4" name="Slide Number Placeholder 3"/>
          <p:cNvSpPr>
            <a:spLocks noGrp="1"/>
          </p:cNvSpPr>
          <p:nvPr>
            <p:ph type="sldNum" sz="quarter" idx="10"/>
          </p:nvPr>
        </p:nvSpPr>
        <p:spPr/>
        <p:txBody>
          <a:bodyPr/>
          <a:lstStyle/>
          <a:p>
            <a:fld id="{8D95BD70-18C9-48E6-8C12-06B2F1F69F0B}" type="slidenum">
              <a:rPr lang="en-US" smtClean="0"/>
              <a:pPr/>
              <a:t>17</a:t>
            </a:fld>
            <a:endParaRPr lang="en-US"/>
          </a:p>
        </p:txBody>
      </p:sp>
    </p:spTree>
    <p:extLst>
      <p:ext uri="{BB962C8B-B14F-4D97-AF65-F5344CB8AC3E}">
        <p14:creationId xmlns:p14="http://schemas.microsoft.com/office/powerpoint/2010/main" val="403450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the hiring is completed be sure that the new employee knows the rules; limits</a:t>
            </a:r>
            <a:r>
              <a:rPr lang="en-US" baseline="0" dirty="0" smtClean="0"/>
              <a:t> to vacation times, personnel rules that may cause ire later…..</a:t>
            </a:r>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19</a:t>
            </a:fld>
            <a:endParaRPr lang="en-US"/>
          </a:p>
        </p:txBody>
      </p:sp>
    </p:spTree>
    <p:extLst>
      <p:ext uri="{BB962C8B-B14F-4D97-AF65-F5344CB8AC3E}">
        <p14:creationId xmlns:p14="http://schemas.microsoft.com/office/powerpoint/2010/main" val="1764038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counsel the low performer and change the behavior everyone wins.   </a:t>
            </a:r>
          </a:p>
          <a:p>
            <a:pPr lvl="1"/>
            <a:r>
              <a:rPr lang="en-US" dirty="0" smtClean="0"/>
              <a:t>If you can’t change the behavior then counsel out the door. </a:t>
            </a:r>
          </a:p>
          <a:p>
            <a:endParaRPr lang="en-US" dirty="0"/>
          </a:p>
        </p:txBody>
      </p:sp>
      <p:sp>
        <p:nvSpPr>
          <p:cNvPr id="4" name="Slide Number Placeholder 3"/>
          <p:cNvSpPr>
            <a:spLocks noGrp="1"/>
          </p:cNvSpPr>
          <p:nvPr>
            <p:ph type="sldNum" sz="quarter" idx="10"/>
          </p:nvPr>
        </p:nvSpPr>
        <p:spPr/>
        <p:txBody>
          <a:bodyPr/>
          <a:lstStyle/>
          <a:p>
            <a:fld id="{AA24D3DE-A8E4-4423-864B-4636E90EE712}" type="slidenum">
              <a:rPr lang="en-US" smtClean="0"/>
              <a:t>20</a:t>
            </a:fld>
            <a:endParaRPr lang="en-US"/>
          </a:p>
        </p:txBody>
      </p:sp>
    </p:spTree>
    <p:extLst>
      <p:ext uri="{BB962C8B-B14F-4D97-AF65-F5344CB8AC3E}">
        <p14:creationId xmlns:p14="http://schemas.microsoft.com/office/powerpoint/2010/main" val="2350910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eaLnBrk="0" fontAlgn="base" hangingPunct="0">
              <a:spcBef>
                <a:spcPct val="0"/>
              </a:spcBef>
              <a:spcAft>
                <a:spcPct val="0"/>
              </a:spcAft>
              <a:defRPr>
                <a:solidFill>
                  <a:schemeClr val="tx1"/>
                </a:solidFill>
                <a:latin typeface="Arial" pitchFamily="34" charset="0"/>
              </a:defRPr>
            </a:lvl6pPr>
            <a:lvl7pPr marL="3028264" indent="-232943" eaLnBrk="0" fontAlgn="base" hangingPunct="0">
              <a:spcBef>
                <a:spcPct val="0"/>
              </a:spcBef>
              <a:spcAft>
                <a:spcPct val="0"/>
              </a:spcAft>
              <a:defRPr>
                <a:solidFill>
                  <a:schemeClr val="tx1"/>
                </a:solidFill>
                <a:latin typeface="Arial" pitchFamily="34" charset="0"/>
              </a:defRPr>
            </a:lvl7pPr>
            <a:lvl8pPr marL="3494151" indent="-232943" eaLnBrk="0" fontAlgn="base" hangingPunct="0">
              <a:spcBef>
                <a:spcPct val="0"/>
              </a:spcBef>
              <a:spcAft>
                <a:spcPct val="0"/>
              </a:spcAft>
              <a:defRPr>
                <a:solidFill>
                  <a:schemeClr val="tx1"/>
                </a:solidFill>
                <a:latin typeface="Arial" pitchFamily="34" charset="0"/>
              </a:defRPr>
            </a:lvl8pPr>
            <a:lvl9pPr marL="3960038" indent="-232943" eaLnBrk="0" fontAlgn="base" hangingPunct="0">
              <a:spcBef>
                <a:spcPct val="0"/>
              </a:spcBef>
              <a:spcAft>
                <a:spcPct val="0"/>
              </a:spcAft>
              <a:defRPr>
                <a:solidFill>
                  <a:schemeClr val="tx1"/>
                </a:solidFill>
                <a:latin typeface="Arial" pitchFamily="34" charset="0"/>
              </a:defRPr>
            </a:lvl9pPr>
          </a:lstStyle>
          <a:p>
            <a:pPr eaLnBrk="1" hangingPunct="1"/>
            <a:fld id="{B8E772BD-2836-4513-96A8-1994EF8466D5}" type="slidenum">
              <a:rPr lang="en-US" altLang="en-US"/>
              <a:pPr eaLnBrk="1" hangingPunct="1"/>
              <a:t>21</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dirty="0" smtClean="0">
                <a:latin typeface="Arial" pitchFamily="34" charset="0"/>
              </a:rPr>
              <a:t>Stroke,</a:t>
            </a:r>
            <a:r>
              <a:rPr lang="en-US" altLang="en-US" baseline="0" dirty="0" smtClean="0">
                <a:latin typeface="Arial" pitchFamily="34" charset="0"/>
              </a:rPr>
              <a:t> SCI, amputation, Traumatic Brain Injury, ADA, Clinical Reasoning, Community standards, </a:t>
            </a:r>
          </a:p>
          <a:p>
            <a:pPr eaLnBrk="1" hangingPunct="1"/>
            <a:r>
              <a:rPr lang="en-US" altLang="en-US" baseline="0" dirty="0" smtClean="0">
                <a:latin typeface="Arial" pitchFamily="34" charset="0"/>
              </a:rPr>
              <a:t>See one, do one, teach one.</a:t>
            </a:r>
          </a:p>
          <a:p>
            <a:pPr eaLnBrk="1" hangingPunct="1"/>
            <a:r>
              <a:rPr lang="en-US" altLang="en-US" baseline="0" dirty="0" smtClean="0">
                <a:latin typeface="Arial" pitchFamily="34" charset="0"/>
              </a:rPr>
              <a:t>Think through the process of accreditation……competency are based on discovery</a:t>
            </a:r>
            <a:endParaRPr lang="en-US" altLang="en-US" dirty="0" smtClean="0">
              <a:latin typeface="Arial" pitchFamily="34" charset="0"/>
            </a:endParaRPr>
          </a:p>
        </p:txBody>
      </p:sp>
    </p:spTree>
    <p:extLst>
      <p:ext uri="{BB962C8B-B14F-4D97-AF65-F5344CB8AC3E}">
        <p14:creationId xmlns:p14="http://schemas.microsoft.com/office/powerpoint/2010/main" val="1570877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79E32-CB64-43AE-A8A3-75DA2B0C4C7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42291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79E32-CB64-43AE-A8A3-75DA2B0C4C7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89390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79E32-CB64-43AE-A8A3-75DA2B0C4C7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887761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Quot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228600" y="1608667"/>
            <a:ext cx="8686800" cy="4334933"/>
          </a:xfrm>
          <a:prstGeom prst="rect">
            <a:avLst/>
          </a:prstGeom>
        </p:spPr>
        <p:txBody>
          <a:bodyPr/>
          <a:lstStyle>
            <a:lvl1pPr marL="0" indent="0" fontAlgn="auto">
              <a:lnSpc>
                <a:spcPct val="100000"/>
              </a:lnSpc>
              <a:buFontTx/>
              <a:buNone/>
              <a:defRPr sz="1600">
                <a:solidFill>
                  <a:schemeClr val="accent1"/>
                </a:solidFill>
              </a:defRPr>
            </a:lvl1pPr>
            <a:lvl2pPr marL="225425" indent="0">
              <a:buFontTx/>
              <a:buNone/>
              <a:defRPr/>
            </a:lvl2pPr>
            <a:lvl3pPr marL="457200" indent="0">
              <a:buFontTx/>
              <a:buNone/>
              <a:defRPr/>
            </a:lvl3pPr>
            <a:lvl4pPr marL="688975" indent="0">
              <a:buFontTx/>
              <a:buNone/>
              <a:defRPr/>
            </a:lvl4pPr>
            <a:lvl5pPr marL="914400" indent="0">
              <a:buFontTx/>
              <a:buNone/>
              <a:defRPr/>
            </a:lvl5pPr>
          </a:lstStyle>
          <a:p>
            <a:pPr marL="0" indent="0" fontAlgn="auto">
              <a:lnSpc>
                <a:spcPct val="150000"/>
              </a:lnSpc>
              <a:buFontTx/>
              <a:buNone/>
              <a:defRPr/>
            </a:pPr>
            <a:r>
              <a:rPr lang="en-US" sz="2800" i="1" dirty="0" smtClean="0">
                <a:solidFill>
                  <a:srgbClr val="0090BB"/>
                </a:solidFill>
              </a:rPr>
              <a:t>“Being a leader in healthcare today is like continuously walking up a down escalator.</a:t>
            </a:r>
          </a:p>
          <a:p>
            <a:pPr marL="0" indent="0" fontAlgn="auto">
              <a:lnSpc>
                <a:spcPct val="150000"/>
              </a:lnSpc>
              <a:buFontTx/>
              <a:buNone/>
              <a:defRPr/>
            </a:pPr>
            <a:r>
              <a:rPr lang="en-US" sz="2800" i="1" dirty="0" smtClean="0">
                <a:solidFill>
                  <a:srgbClr val="0090BB"/>
                </a:solidFill>
              </a:rPr>
              <a:t>If one stands still they go backwards.”</a:t>
            </a:r>
          </a:p>
          <a:p>
            <a:pPr marL="0" indent="0" fontAlgn="auto">
              <a:lnSpc>
                <a:spcPct val="150000"/>
              </a:lnSpc>
              <a:buFontTx/>
              <a:buNone/>
              <a:defRPr/>
            </a:pPr>
            <a:r>
              <a:rPr lang="en-US" sz="2000" dirty="0" smtClean="0">
                <a:solidFill>
                  <a:srgbClr val="0090BB"/>
                </a:solidFill>
              </a:rPr>
              <a:t>-Quint Studer</a:t>
            </a:r>
            <a:endParaRPr lang="en-US" sz="2000" dirty="0">
              <a:solidFill>
                <a:srgbClr val="0090BB"/>
              </a:solidFill>
            </a:endParaRPr>
          </a:p>
        </p:txBody>
      </p:sp>
      <p:sp>
        <p:nvSpPr>
          <p:cNvPr id="2" name="Slide Number Placeholder 1"/>
          <p:cNvSpPr>
            <a:spLocks noGrp="1"/>
          </p:cNvSpPr>
          <p:nvPr>
            <p:ph type="sldNum" sz="quarter" idx="11"/>
          </p:nvPr>
        </p:nvSpPr>
        <p:spPr>
          <a:xfrm>
            <a:off x="8045339" y="6359885"/>
            <a:ext cx="946264" cy="3651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135752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10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79E32-CB64-43AE-A8A3-75DA2B0C4C7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51889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79E32-CB64-43AE-A8A3-75DA2B0C4C7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8717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79E32-CB64-43AE-A8A3-75DA2B0C4C7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94018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79E32-CB64-43AE-A8A3-75DA2B0C4C7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25890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79E32-CB64-43AE-A8A3-75DA2B0C4C7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47867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79E32-CB64-43AE-A8A3-75DA2B0C4C7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37335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79E32-CB64-43AE-A8A3-75DA2B0C4C7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84459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79E32-CB64-43AE-A8A3-75DA2B0C4C7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AFC8-6427-4DF1-9F69-DBB5FC50F742}" type="slidenum">
              <a:rPr lang="en-US" smtClean="0"/>
              <a:t>‹#›</a:t>
            </a:fld>
            <a:endParaRPr lang="en-US"/>
          </a:p>
        </p:txBody>
      </p:sp>
    </p:spTree>
    <p:extLst>
      <p:ext uri="{BB962C8B-B14F-4D97-AF65-F5344CB8AC3E}">
        <p14:creationId xmlns:p14="http://schemas.microsoft.com/office/powerpoint/2010/main" val="18972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A779E32-CB64-43AE-A8A3-75DA2B0C4C7D}" type="datetimeFigureOut">
              <a:rPr lang="en-US" smtClean="0"/>
              <a:t>11/14/2016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35AFC8-6427-4DF1-9F69-DBB5FC50F742}" type="slidenum">
              <a:rPr lang="en-US" smtClean="0"/>
              <a:t>‹#›</a:t>
            </a:fld>
            <a:endParaRPr lang="en-US"/>
          </a:p>
        </p:txBody>
      </p:sp>
    </p:spTree>
    <p:extLst>
      <p:ext uri="{BB962C8B-B14F-4D97-AF65-F5344CB8AC3E}">
        <p14:creationId xmlns:p14="http://schemas.microsoft.com/office/powerpoint/2010/main" val="231098551"/>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657599"/>
          </a:xfrm>
        </p:spPr>
        <p:txBody>
          <a:bodyPr>
            <a:normAutofit/>
          </a:bodyPr>
          <a:lstStyle/>
          <a:p>
            <a:r>
              <a:rPr lang="en-US" sz="3100" i="1" dirty="0" smtClean="0"/>
              <a:t/>
            </a:r>
            <a:br>
              <a:rPr lang="en-US" sz="3100" i="1" dirty="0" smtClean="0"/>
            </a:br>
            <a:r>
              <a:rPr lang="en-US" sz="3100" i="1" dirty="0"/>
              <a:t/>
            </a:r>
            <a:br>
              <a:rPr lang="en-US" sz="3100" i="1" dirty="0"/>
            </a:br>
            <a:r>
              <a:rPr lang="en-US" sz="3100" i="1" dirty="0" smtClean="0"/>
              <a:t/>
            </a:r>
            <a:br>
              <a:rPr lang="en-US" sz="3100" i="1" dirty="0" smtClean="0"/>
            </a:br>
            <a:r>
              <a:rPr lang="en-US" sz="3100" i="1" dirty="0" smtClean="0"/>
              <a:t>The new world of professional management…leading with intention, managing with evidence. </a:t>
            </a:r>
            <a:endParaRPr lang="en-US" sz="3100" i="1" dirty="0"/>
          </a:p>
        </p:txBody>
      </p:sp>
      <p:sp>
        <p:nvSpPr>
          <p:cNvPr id="3" name="Subtitle 2"/>
          <p:cNvSpPr>
            <a:spLocks noGrp="1"/>
          </p:cNvSpPr>
          <p:nvPr>
            <p:ph type="subTitle" idx="1"/>
          </p:nvPr>
        </p:nvSpPr>
        <p:spPr>
          <a:xfrm>
            <a:off x="1143000" y="4343400"/>
            <a:ext cx="6858000" cy="914400"/>
          </a:xfrm>
        </p:spPr>
        <p:txBody>
          <a:bodyPr>
            <a:normAutofit fontScale="70000" lnSpcReduction="20000"/>
          </a:bodyPr>
          <a:lstStyle/>
          <a:p>
            <a:r>
              <a:rPr lang="en-US" dirty="0" smtClean="0"/>
              <a:t>Missy </a:t>
            </a:r>
            <a:r>
              <a:rPr lang="en-US" dirty="0"/>
              <a:t>Armstrong, MS, CTRS/R, </a:t>
            </a:r>
            <a:r>
              <a:rPr lang="en-US" dirty="0" smtClean="0"/>
              <a:t>FDRT</a:t>
            </a:r>
          </a:p>
          <a:p>
            <a:endParaRPr lang="en-US" dirty="0" smtClean="0"/>
          </a:p>
          <a:p>
            <a:r>
              <a:rPr lang="en-US" sz="2200" dirty="0">
                <a:latin typeface="Lucida Calligraphy" panose="03010101010101010101" pitchFamily="66" charset="0"/>
              </a:rPr>
              <a:t>Please don’t be afraid to make mistakes just make different mistakes</a:t>
            </a:r>
          </a:p>
          <a:p>
            <a:endParaRPr lang="en-US" dirty="0"/>
          </a:p>
        </p:txBody>
      </p:sp>
      <p:pic>
        <p:nvPicPr>
          <p:cNvPr id="4" name="Picture 3" descr="C:\Users\irvinpat\AppData\Local\Microsoft\Windows\Temporary Internet Files\Content.IE5\VBFTPR7A\1352961242Talent%20Management[1].png"/>
          <p:cNvPicPr/>
          <p:nvPr/>
        </p:nvPicPr>
        <p:blipFill>
          <a:blip r:embed="rId2">
            <a:extLst>
              <a:ext uri="{28A0092B-C50C-407E-A947-70E740481C1C}">
                <a14:useLocalDpi xmlns:a14="http://schemas.microsoft.com/office/drawing/2010/main" val="0"/>
              </a:ext>
            </a:extLst>
          </a:blip>
          <a:srcRect/>
          <a:stretch>
            <a:fillRect/>
          </a:stretch>
        </p:blipFill>
        <p:spPr bwMode="auto">
          <a:xfrm>
            <a:off x="300037" y="381000"/>
            <a:ext cx="1788795" cy="2445385"/>
          </a:xfrm>
          <a:prstGeom prst="rect">
            <a:avLst/>
          </a:prstGeom>
          <a:noFill/>
          <a:ln>
            <a:noFill/>
          </a:ln>
        </p:spPr>
      </p:pic>
    </p:spTree>
    <p:extLst>
      <p:ext uri="{BB962C8B-B14F-4D97-AF65-F5344CB8AC3E}">
        <p14:creationId xmlns:p14="http://schemas.microsoft.com/office/powerpoint/2010/main" val="1490390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smtClean="0"/>
              <a:t>Budget/Accountability)</a:t>
            </a:r>
            <a:endParaRPr lang="en-US" dirty="0"/>
          </a:p>
        </p:txBody>
      </p:sp>
      <p:sp>
        <p:nvSpPr>
          <p:cNvPr id="3" name="Content Placeholder 2"/>
          <p:cNvSpPr>
            <a:spLocks noGrp="1"/>
          </p:cNvSpPr>
          <p:nvPr>
            <p:ph idx="1"/>
          </p:nvPr>
        </p:nvSpPr>
        <p:spPr>
          <a:xfrm>
            <a:off x="457200" y="1219200"/>
            <a:ext cx="8382000" cy="5334000"/>
          </a:xfrm>
        </p:spPr>
        <p:txBody>
          <a:bodyPr>
            <a:normAutofit/>
          </a:bodyPr>
          <a:lstStyle/>
          <a:p>
            <a:r>
              <a:rPr lang="en-US" dirty="0" smtClean="0"/>
              <a:t>Define what data you currently generate that supports the service</a:t>
            </a:r>
          </a:p>
          <a:p>
            <a:r>
              <a:rPr lang="en-US" dirty="0" smtClean="0"/>
              <a:t>Develop what you need generally focusing on better care and lower costs if in a 24/7 organization</a:t>
            </a:r>
          </a:p>
          <a:p>
            <a:r>
              <a:rPr lang="en-US" dirty="0" smtClean="0"/>
              <a:t>Develop what you need generally focusing on better health and lower costs if NOT in a 24/7 organization</a:t>
            </a:r>
          </a:p>
          <a:p>
            <a:r>
              <a:rPr lang="en-US" dirty="0" smtClean="0"/>
              <a:t>Talk with the organizations financial and quality personnel to gain perspective   </a:t>
            </a:r>
            <a:endParaRPr lang="en-US" dirty="0"/>
          </a:p>
        </p:txBody>
      </p:sp>
    </p:spTree>
    <p:extLst>
      <p:ext uri="{BB962C8B-B14F-4D97-AF65-F5344CB8AC3E}">
        <p14:creationId xmlns:p14="http://schemas.microsoft.com/office/powerpoint/2010/main" val="3532422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4000" dirty="0" smtClean="0"/>
              <a:t>Presentation is the first “gift” of professionalism: Communication</a:t>
            </a:r>
          </a:p>
        </p:txBody>
      </p:sp>
      <p:sp>
        <p:nvSpPr>
          <p:cNvPr id="12291" name="Rectangle 3"/>
          <p:cNvSpPr>
            <a:spLocks noGrp="1" noChangeArrowheads="1"/>
          </p:cNvSpPr>
          <p:nvPr>
            <p:ph idx="1"/>
          </p:nvPr>
        </p:nvSpPr>
        <p:spPr>
          <a:xfrm>
            <a:off x="457200" y="1600200"/>
            <a:ext cx="8229600" cy="4495800"/>
          </a:xfrm>
        </p:spPr>
        <p:txBody>
          <a:bodyPr>
            <a:normAutofit/>
          </a:bodyPr>
          <a:lstStyle/>
          <a:p>
            <a:pPr eaLnBrk="1" hangingPunct="1"/>
            <a:endParaRPr lang="en-US" altLang="en-US" dirty="0" smtClean="0"/>
          </a:p>
          <a:p>
            <a:pPr eaLnBrk="1" hangingPunct="1"/>
            <a:endParaRPr lang="en-US" altLang="en-US" dirty="0"/>
          </a:p>
          <a:p>
            <a:pPr eaLnBrk="1" hangingPunct="1"/>
            <a:endParaRPr lang="en-US" altLang="en-US" dirty="0" smtClean="0"/>
          </a:p>
          <a:p>
            <a:pPr eaLnBrk="1" hangingPunct="1"/>
            <a:r>
              <a:rPr lang="en-US" altLang="en-US" sz="2800" dirty="0" smtClean="0"/>
              <a:t>The 4 No “B’s”</a:t>
            </a:r>
          </a:p>
          <a:p>
            <a:pPr eaLnBrk="1" hangingPunct="1"/>
            <a:r>
              <a:rPr lang="en-US" altLang="en-US" sz="2800" dirty="0" smtClean="0"/>
              <a:t>Interdisciplinary team respect and behavior</a:t>
            </a:r>
          </a:p>
          <a:p>
            <a:pPr eaLnBrk="1" hangingPunct="1"/>
            <a:r>
              <a:rPr lang="en-US" altLang="en-US" sz="2800" dirty="0" smtClean="0"/>
              <a:t>Clarity in communication, concise, objective information</a:t>
            </a:r>
            <a:endParaRPr lang="en-US" altLang="en-US" sz="2800" dirty="0"/>
          </a:p>
          <a:p>
            <a:pPr eaLnBrk="1" hangingPunct="1"/>
            <a:r>
              <a:rPr lang="en-US" altLang="en-US" sz="2800" dirty="0" smtClean="0"/>
              <a:t>Knowledge and competency to include safety</a:t>
            </a:r>
          </a:p>
          <a:p>
            <a:pPr eaLnBrk="1" hangingPunct="1"/>
            <a:r>
              <a:rPr lang="en-US" altLang="en-US" sz="2800" dirty="0" smtClean="0"/>
              <a:t>Ethical Standards</a:t>
            </a:r>
          </a:p>
          <a:p>
            <a:pPr eaLnBrk="1" hangingPunct="1"/>
            <a:endParaRPr lang="en-US" altLang="en-US" dirty="0" smtClean="0"/>
          </a:p>
          <a:p>
            <a:pPr lvl="1" eaLnBrk="1" hangingPunct="1">
              <a:buFontTx/>
              <a:buNone/>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509426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3 ‘B’s or 3 ‘O’s</a:t>
            </a:r>
          </a:p>
        </p:txBody>
      </p:sp>
      <p:sp>
        <p:nvSpPr>
          <p:cNvPr id="17411" name="Rectangle 3"/>
          <p:cNvSpPr>
            <a:spLocks noGrp="1" noChangeArrowheads="1"/>
          </p:cNvSpPr>
          <p:nvPr>
            <p:ph sz="half" idx="1"/>
          </p:nvPr>
        </p:nvSpPr>
        <p:spPr/>
        <p:txBody>
          <a:bodyPr/>
          <a:lstStyle/>
          <a:p>
            <a:pPr algn="ctr" eaLnBrk="1" hangingPunct="1">
              <a:buFontTx/>
              <a:buNone/>
            </a:pPr>
            <a:r>
              <a:rPr lang="en-US" altLang="en-US" dirty="0" smtClean="0"/>
              <a:t>3 ‘B’s</a:t>
            </a:r>
          </a:p>
          <a:p>
            <a:pPr eaLnBrk="1" hangingPunct="1"/>
            <a:endParaRPr lang="en-US" altLang="en-US" dirty="0" smtClean="0"/>
          </a:p>
          <a:p>
            <a:pPr eaLnBrk="1" hangingPunct="1"/>
            <a:r>
              <a:rPr lang="en-US" altLang="en-US" dirty="0" smtClean="0"/>
              <a:t>Bingo</a:t>
            </a:r>
          </a:p>
          <a:p>
            <a:pPr eaLnBrk="1" hangingPunct="1"/>
            <a:r>
              <a:rPr lang="en-US" altLang="en-US" dirty="0" smtClean="0"/>
              <a:t>Bible</a:t>
            </a:r>
          </a:p>
          <a:p>
            <a:pPr eaLnBrk="1" hangingPunct="1"/>
            <a:r>
              <a:rPr lang="en-US" altLang="en-US" dirty="0" smtClean="0"/>
              <a:t>Birthday</a:t>
            </a:r>
          </a:p>
          <a:p>
            <a:pPr eaLnBrk="1" hangingPunct="1">
              <a:buFontTx/>
              <a:buNone/>
            </a:pPr>
            <a:endParaRPr lang="en-US" altLang="en-US" dirty="0" smtClean="0"/>
          </a:p>
        </p:txBody>
      </p:sp>
      <p:sp>
        <p:nvSpPr>
          <p:cNvPr id="17412" name="Rectangle 4"/>
          <p:cNvSpPr>
            <a:spLocks noGrp="1" noChangeArrowheads="1"/>
          </p:cNvSpPr>
          <p:nvPr>
            <p:ph sz="half" idx="2"/>
          </p:nvPr>
        </p:nvSpPr>
        <p:spPr/>
        <p:txBody>
          <a:bodyPr/>
          <a:lstStyle/>
          <a:p>
            <a:pPr algn="ctr" eaLnBrk="1" hangingPunct="1">
              <a:buFontTx/>
              <a:buNone/>
            </a:pPr>
            <a:r>
              <a:rPr lang="en-US" altLang="en-US" smtClean="0"/>
              <a:t>3 ‘0’s</a:t>
            </a:r>
          </a:p>
          <a:p>
            <a:pPr eaLnBrk="1" hangingPunct="1"/>
            <a:endParaRPr lang="en-US" altLang="en-US" smtClean="0"/>
          </a:p>
          <a:p>
            <a:pPr eaLnBrk="1" hangingPunct="1"/>
            <a:r>
              <a:rPr lang="en-US" altLang="en-US" smtClean="0"/>
              <a:t>Options</a:t>
            </a:r>
          </a:p>
          <a:p>
            <a:pPr eaLnBrk="1" hangingPunct="1"/>
            <a:r>
              <a:rPr lang="en-US" altLang="en-US" smtClean="0"/>
              <a:t>Opportunities</a:t>
            </a:r>
          </a:p>
          <a:p>
            <a:pPr eaLnBrk="1" hangingPunct="1"/>
            <a:r>
              <a:rPr lang="en-US" altLang="en-US" smtClean="0"/>
              <a:t>Outcomes</a:t>
            </a:r>
          </a:p>
        </p:txBody>
      </p:sp>
    </p:spTree>
    <p:extLst>
      <p:ext uri="{BB962C8B-B14F-4D97-AF65-F5344CB8AC3E}">
        <p14:creationId xmlns:p14="http://schemas.microsoft.com/office/powerpoint/2010/main" val="157684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Examples:</a:t>
            </a:r>
          </a:p>
        </p:txBody>
      </p:sp>
      <p:sp>
        <p:nvSpPr>
          <p:cNvPr id="19459" name="Rectangle 3"/>
          <p:cNvSpPr>
            <a:spLocks noGrp="1" noChangeArrowheads="1"/>
          </p:cNvSpPr>
          <p:nvPr>
            <p:ph idx="1"/>
          </p:nvPr>
        </p:nvSpPr>
        <p:spPr/>
        <p:txBody>
          <a:bodyPr/>
          <a:lstStyle/>
          <a:p>
            <a:pPr eaLnBrk="1" hangingPunct="1"/>
            <a:r>
              <a:rPr lang="en-US" altLang="en-US" dirty="0" smtClean="0"/>
              <a:t>Participated in Bingo……smiled and expressed pleasure at activity</a:t>
            </a:r>
          </a:p>
          <a:p>
            <a:pPr eaLnBrk="1" hangingPunct="1"/>
            <a:endParaRPr lang="en-US" altLang="en-US" dirty="0" smtClean="0"/>
          </a:p>
          <a:p>
            <a:pPr eaLnBrk="1" hangingPunct="1"/>
            <a:r>
              <a:rPr lang="en-US" altLang="en-US" dirty="0" smtClean="0"/>
              <a:t>Demonstrated fine motor coordination in relevant personally chosen activity.  </a:t>
            </a:r>
          </a:p>
        </p:txBody>
      </p:sp>
    </p:spTree>
    <p:extLst>
      <p:ext uri="{BB962C8B-B14F-4D97-AF65-F5344CB8AC3E}">
        <p14:creationId xmlns:p14="http://schemas.microsoft.com/office/powerpoint/2010/main" val="370052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Division/Discipline Goal Setting</a:t>
            </a:r>
          </a:p>
        </p:txBody>
      </p:sp>
      <p:sp>
        <p:nvSpPr>
          <p:cNvPr id="22531" name="Rectangle 3"/>
          <p:cNvSpPr>
            <a:spLocks noGrp="1" noChangeArrowheads="1"/>
          </p:cNvSpPr>
          <p:nvPr>
            <p:ph idx="1"/>
          </p:nvPr>
        </p:nvSpPr>
        <p:spPr/>
        <p:txBody>
          <a:bodyPr>
            <a:normAutofit/>
          </a:bodyPr>
          <a:lstStyle/>
          <a:p>
            <a:pPr eaLnBrk="1" hangingPunct="1"/>
            <a:r>
              <a:rPr lang="en-US" altLang="en-US" dirty="0" smtClean="0"/>
              <a:t>Clear and communally agreed on; data standard, productivity, cost containment</a:t>
            </a:r>
          </a:p>
          <a:p>
            <a:pPr eaLnBrk="1" hangingPunct="1"/>
            <a:r>
              <a:rPr lang="en-US" altLang="en-US" dirty="0" smtClean="0"/>
              <a:t>Aligns with department and facility goals.</a:t>
            </a:r>
          </a:p>
          <a:p>
            <a:pPr eaLnBrk="1" hangingPunct="1"/>
            <a:r>
              <a:rPr lang="en-US" altLang="en-US" dirty="0" smtClean="0"/>
              <a:t>Personal employee goals</a:t>
            </a:r>
          </a:p>
          <a:p>
            <a:pPr eaLnBrk="1" hangingPunct="1"/>
            <a:r>
              <a:rPr lang="en-US" altLang="en-US" dirty="0" smtClean="0"/>
              <a:t>Agreed on data points</a:t>
            </a:r>
          </a:p>
          <a:p>
            <a:pPr eaLnBrk="1" hangingPunct="1"/>
            <a:r>
              <a:rPr lang="en-US" altLang="en-US" dirty="0" smtClean="0"/>
              <a:t>Are determined after analysis of existing data.</a:t>
            </a:r>
          </a:p>
          <a:p>
            <a:r>
              <a:rPr lang="en-US" dirty="0"/>
              <a:t>Staying ahead of the newest information	</a:t>
            </a:r>
          </a:p>
          <a:p>
            <a:pPr lvl="1"/>
            <a:r>
              <a:rPr lang="en-US" dirty="0"/>
              <a:t>National, regional, state</a:t>
            </a:r>
          </a:p>
          <a:p>
            <a:pPr lvl="1"/>
            <a:r>
              <a:rPr lang="en-US" dirty="0"/>
              <a:t>Relevance to your setting but with an eye to other settings</a:t>
            </a:r>
          </a:p>
          <a:p>
            <a:pPr eaLnBrk="1" hangingPunct="1"/>
            <a:r>
              <a:rPr lang="en-US" altLang="en-US" dirty="0" smtClean="0"/>
              <a:t> Analyzed at least annually with a focus</a:t>
            </a:r>
          </a:p>
          <a:p>
            <a:pPr eaLnBrk="1" hangingPunct="1"/>
            <a:endParaRPr lang="en-US" altLang="en-US" dirty="0" smtClean="0"/>
          </a:p>
        </p:txBody>
      </p:sp>
    </p:spTree>
    <p:extLst>
      <p:ext uri="{BB962C8B-B14F-4D97-AF65-F5344CB8AC3E}">
        <p14:creationId xmlns:p14="http://schemas.microsoft.com/office/powerpoint/2010/main" val="75957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Outcomes of IRF’s</a:t>
            </a:r>
            <a:endParaRPr lang="en-US" dirty="0"/>
          </a:p>
        </p:txBody>
      </p:sp>
      <p:sp>
        <p:nvSpPr>
          <p:cNvPr id="3" name="Content Placeholder 2"/>
          <p:cNvSpPr>
            <a:spLocks noGrp="1"/>
          </p:cNvSpPr>
          <p:nvPr>
            <p:ph idx="1"/>
          </p:nvPr>
        </p:nvSpPr>
        <p:spPr/>
        <p:txBody>
          <a:bodyPr/>
          <a:lstStyle/>
          <a:p>
            <a:r>
              <a:rPr lang="en-US" dirty="0" smtClean="0"/>
              <a:t>Reduced LOS</a:t>
            </a:r>
          </a:p>
          <a:p>
            <a:pPr marL="914400" lvl="2" indent="0">
              <a:buNone/>
            </a:pPr>
            <a:r>
              <a:rPr lang="en-US" dirty="0" smtClean="0"/>
              <a:t>Support to other disciplines</a:t>
            </a:r>
            <a:endParaRPr lang="en-US" dirty="0"/>
          </a:p>
          <a:p>
            <a:endParaRPr lang="en-US" dirty="0" smtClean="0"/>
          </a:p>
          <a:p>
            <a:r>
              <a:rPr lang="en-US" dirty="0" smtClean="0"/>
              <a:t>30 day readmission</a:t>
            </a:r>
          </a:p>
          <a:p>
            <a:pPr marL="914400" lvl="2" indent="0">
              <a:buNone/>
            </a:pPr>
            <a:r>
              <a:rPr lang="en-US" dirty="0" smtClean="0"/>
              <a:t>Tracking</a:t>
            </a:r>
          </a:p>
          <a:p>
            <a:endParaRPr lang="en-US" dirty="0"/>
          </a:p>
          <a:p>
            <a:r>
              <a:rPr lang="en-US" dirty="0" smtClean="0"/>
              <a:t>Infection control</a:t>
            </a:r>
          </a:p>
          <a:p>
            <a:endParaRPr lang="en-US" dirty="0"/>
          </a:p>
          <a:p>
            <a:endParaRPr lang="en-US" dirty="0"/>
          </a:p>
        </p:txBody>
      </p:sp>
    </p:spTree>
    <p:extLst>
      <p:ext uri="{BB962C8B-B14F-4D97-AF65-F5344CB8AC3E}">
        <p14:creationId xmlns:p14="http://schemas.microsoft.com/office/powerpoint/2010/main" val="3219904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Formulary for FTE/Productivity</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sz="2800" dirty="0" smtClean="0"/>
              <a:t>1 FTE = 2080  work hours per year</a:t>
            </a:r>
          </a:p>
          <a:p>
            <a:pPr>
              <a:buFont typeface="Wingdings" panose="05000000000000000000" pitchFamily="2" charset="2"/>
              <a:buChar char="§"/>
            </a:pPr>
            <a:r>
              <a:rPr lang="en-US" sz="2800" dirty="0" smtClean="0"/>
              <a:t>Minus benefit time i.e. vacation, cont. </a:t>
            </a:r>
            <a:r>
              <a:rPr lang="en-US" sz="2800" dirty="0" err="1" smtClean="0"/>
              <a:t>edu</a:t>
            </a:r>
            <a:r>
              <a:rPr lang="en-US" sz="2800" dirty="0" smtClean="0"/>
              <a:t>, sick</a:t>
            </a:r>
          </a:p>
          <a:p>
            <a:pPr>
              <a:buFont typeface="Wingdings" panose="05000000000000000000" pitchFamily="2" charset="2"/>
              <a:buChar char="§"/>
            </a:pPr>
            <a:r>
              <a:rPr lang="en-US" sz="2800" dirty="0" smtClean="0"/>
              <a:t>Total work hours minus benefit time divided by 12 months = percentage of potential productive time.</a:t>
            </a:r>
          </a:p>
          <a:p>
            <a:pPr>
              <a:buFont typeface="Wingdings" panose="05000000000000000000" pitchFamily="2" charset="2"/>
              <a:buChar char="§"/>
            </a:pPr>
            <a:endParaRPr lang="en-US" sz="2800" dirty="0" smtClean="0"/>
          </a:p>
          <a:p>
            <a:pPr marL="0" indent="0">
              <a:buNone/>
            </a:pPr>
            <a:r>
              <a:rPr lang="en-US" sz="2800" dirty="0"/>
              <a:t>1 FTE = 2080 hours per </a:t>
            </a:r>
            <a:r>
              <a:rPr lang="en-US" sz="2800" dirty="0" smtClean="0"/>
              <a:t>year</a:t>
            </a:r>
            <a:endParaRPr lang="en-US" sz="2800" dirty="0"/>
          </a:p>
          <a:p>
            <a:pPr marL="0" indent="0">
              <a:buNone/>
            </a:pPr>
            <a:r>
              <a:rPr lang="en-US" sz="2800" dirty="0"/>
              <a:t>Minus 80 hours sick, 80 hours (+/-) vacation, continuing education (60 hours)=220</a:t>
            </a:r>
          </a:p>
          <a:p>
            <a:pPr marL="0" indent="0">
              <a:buNone/>
            </a:pPr>
            <a:endParaRPr lang="en-US" sz="2800" dirty="0"/>
          </a:p>
          <a:p>
            <a:pPr marL="0" indent="0">
              <a:buNone/>
            </a:pPr>
            <a:r>
              <a:rPr lang="en-US" sz="2800" dirty="0"/>
              <a:t>2080-220= 1860/12 months = 155 hrs. per month (51%-58%/80 or 90 hours)</a:t>
            </a:r>
          </a:p>
          <a:p>
            <a:pPr marL="0" indent="0">
              <a:buNone/>
            </a:pPr>
            <a:endParaRPr lang="en-US" sz="2800" dirty="0" smtClean="0"/>
          </a:p>
        </p:txBody>
      </p:sp>
    </p:spTree>
    <p:extLst>
      <p:ext uri="{BB962C8B-B14F-4D97-AF65-F5344CB8AC3E}">
        <p14:creationId xmlns:p14="http://schemas.microsoft.com/office/powerpoint/2010/main" val="1350446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Levels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800" dirty="0" smtClean="0"/>
              <a:t>Established productivity based on Clinical levels: Level I, II, Supervisor</a:t>
            </a:r>
          </a:p>
          <a:p>
            <a:pPr>
              <a:buFont typeface="Wingdings" panose="05000000000000000000" pitchFamily="2" charset="2"/>
              <a:buChar char="§"/>
            </a:pPr>
            <a:r>
              <a:rPr lang="en-US" sz="2800" dirty="0" smtClean="0"/>
              <a:t>Units of service per employee, per consumer……tracked over longer periods of time</a:t>
            </a:r>
          </a:p>
          <a:p>
            <a:pPr>
              <a:buFont typeface="Wingdings" panose="05000000000000000000" pitchFamily="2" charset="2"/>
              <a:buChar char="§"/>
            </a:pPr>
            <a:r>
              <a:rPr lang="en-US" sz="2800" dirty="0" smtClean="0"/>
              <a:t>Face to face contacts only; rounds, program development are necessary but do not count for levels of service.</a:t>
            </a:r>
          </a:p>
        </p:txBody>
      </p:sp>
    </p:spTree>
    <p:extLst>
      <p:ext uri="{BB962C8B-B14F-4D97-AF65-F5344CB8AC3E}">
        <p14:creationId xmlns:p14="http://schemas.microsoft.com/office/powerpoint/2010/main" val="426276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Assessment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400" dirty="0" smtClean="0"/>
              <a:t>Overhead to the facility</a:t>
            </a:r>
          </a:p>
          <a:p>
            <a:pPr marL="457200" lvl="1" indent="0">
              <a:buNone/>
            </a:pPr>
            <a:r>
              <a:rPr lang="en-US" sz="2400" dirty="0" smtClean="0"/>
              <a:t>-Square footage of space dedicated to RT</a:t>
            </a:r>
          </a:p>
          <a:p>
            <a:pPr>
              <a:buFont typeface="Wingdings" panose="05000000000000000000" pitchFamily="2" charset="2"/>
              <a:buChar char="§"/>
            </a:pPr>
            <a:r>
              <a:rPr lang="en-US" sz="2400" dirty="0" smtClean="0"/>
              <a:t>Salary/Benefit packages including continuing education</a:t>
            </a:r>
          </a:p>
          <a:p>
            <a:pPr>
              <a:buFont typeface="Wingdings" panose="05000000000000000000" pitchFamily="2" charset="2"/>
              <a:buChar char="§"/>
            </a:pPr>
            <a:r>
              <a:rPr lang="en-US" sz="2400" dirty="0" smtClean="0"/>
              <a:t>Equipment costs; Van to include maintenance, risk, insurance, depreciation</a:t>
            </a:r>
          </a:p>
          <a:p>
            <a:pPr>
              <a:buFont typeface="Wingdings" panose="05000000000000000000" pitchFamily="2" charset="2"/>
              <a:buChar char="§"/>
            </a:pPr>
            <a:r>
              <a:rPr lang="en-US" sz="2400" dirty="0" smtClean="0"/>
              <a:t>Administrative Support</a:t>
            </a:r>
          </a:p>
          <a:p>
            <a:pPr>
              <a:buFont typeface="Wingdings" panose="05000000000000000000" pitchFamily="2" charset="2"/>
              <a:buChar char="§"/>
            </a:pPr>
            <a:r>
              <a:rPr lang="en-US" sz="2400" dirty="0" smtClean="0"/>
              <a:t>General equipment and program costs</a:t>
            </a:r>
          </a:p>
          <a:p>
            <a:endParaRPr lang="en-US" dirty="0"/>
          </a:p>
        </p:txBody>
      </p:sp>
    </p:spTree>
    <p:extLst>
      <p:ext uri="{BB962C8B-B14F-4D97-AF65-F5344CB8AC3E}">
        <p14:creationId xmlns:p14="http://schemas.microsoft.com/office/powerpoint/2010/main" val="45102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Hiring the best!</a:t>
            </a:r>
            <a:endParaRPr lang="en-US" dirty="0"/>
          </a:p>
        </p:txBody>
      </p:sp>
      <p:sp>
        <p:nvSpPr>
          <p:cNvPr id="4" name="Content Placeholder 3"/>
          <p:cNvSpPr>
            <a:spLocks noGrp="1"/>
          </p:cNvSpPr>
          <p:nvPr>
            <p:ph idx="1"/>
          </p:nvPr>
        </p:nvSpPr>
        <p:spPr/>
        <p:txBody>
          <a:bodyPr>
            <a:normAutofit/>
          </a:bodyPr>
          <a:lstStyle/>
          <a:p>
            <a:r>
              <a:rPr lang="en-US" dirty="0" smtClean="0"/>
              <a:t>Determine the clinical need</a:t>
            </a:r>
          </a:p>
          <a:p>
            <a:r>
              <a:rPr lang="en-US" dirty="0" smtClean="0"/>
              <a:t>Determine the personality need</a:t>
            </a:r>
          </a:p>
          <a:p>
            <a:r>
              <a:rPr lang="en-US" dirty="0" smtClean="0"/>
              <a:t>Select the hiring committee</a:t>
            </a:r>
          </a:p>
          <a:p>
            <a:r>
              <a:rPr lang="en-US" dirty="0" smtClean="0"/>
              <a:t>Structure the interview to include face to face, clinicians and managers, and a written clinical test.</a:t>
            </a:r>
          </a:p>
          <a:p>
            <a:r>
              <a:rPr lang="en-US" dirty="0" smtClean="0"/>
              <a:t>Score the results</a:t>
            </a:r>
          </a:p>
          <a:p>
            <a:r>
              <a:rPr lang="en-US" dirty="0" smtClean="0"/>
              <a:t>Bring the group back together to discuss candidates</a:t>
            </a:r>
            <a:endParaRPr lang="en-US" dirty="0"/>
          </a:p>
        </p:txBody>
      </p:sp>
    </p:spTree>
    <p:extLst>
      <p:ext uri="{BB962C8B-B14F-4D97-AF65-F5344CB8AC3E}">
        <p14:creationId xmlns:p14="http://schemas.microsoft.com/office/powerpoint/2010/main" val="4003763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Identify at least 4 evidence based skill sets required for a manager in any setting; professionalism, communication, measured competency; feedback with purpose.</a:t>
            </a:r>
          </a:p>
          <a:p>
            <a:endParaRPr lang="en-US" dirty="0"/>
          </a:p>
          <a:p>
            <a:r>
              <a:rPr lang="en-US" dirty="0" smtClean="0"/>
              <a:t>Demonstrated ability to integrate data to improve productivity, effectiveness and cost analysis</a:t>
            </a:r>
          </a:p>
          <a:p>
            <a:pPr marL="0" indent="0">
              <a:buNone/>
            </a:pPr>
            <a:endParaRPr lang="en-US" dirty="0" smtClean="0"/>
          </a:p>
          <a:p>
            <a:r>
              <a:rPr lang="en-US" dirty="0" smtClean="0"/>
              <a:t>Identification of at least 3 evidence based requirements of a well managed program in any setting; goal setting, data management, staff recognition, hiring and maintaining quality staff.</a:t>
            </a:r>
            <a:endParaRPr lang="en-US" dirty="0"/>
          </a:p>
          <a:p>
            <a:endParaRPr lang="en-US" dirty="0"/>
          </a:p>
        </p:txBody>
      </p:sp>
    </p:spTree>
    <p:extLst>
      <p:ext uri="{BB962C8B-B14F-4D97-AF65-F5344CB8AC3E}">
        <p14:creationId xmlns:p14="http://schemas.microsoft.com/office/powerpoint/2010/main" val="3346997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Wise words………..</a:t>
            </a:r>
            <a:endParaRPr lang="en-US" dirty="0"/>
          </a:p>
        </p:txBody>
      </p:sp>
      <p:sp>
        <p:nvSpPr>
          <p:cNvPr id="3" name="Content Placeholder 2"/>
          <p:cNvSpPr>
            <a:spLocks noGrp="1"/>
          </p:cNvSpPr>
          <p:nvPr>
            <p:ph idx="1"/>
          </p:nvPr>
        </p:nvSpPr>
        <p:spPr/>
        <p:txBody>
          <a:bodyPr>
            <a:normAutofit/>
          </a:bodyPr>
          <a:lstStyle/>
          <a:p>
            <a:r>
              <a:rPr lang="en-US" b="1" i="1" dirty="0" smtClean="0"/>
              <a:t>It is rare for a credentialed employee to be “let go” for competency although it is the easiest to prove.  It is most difficult  to let go of someone whose personality doesn’t  meet a need or fit a team.  The time and energy required at hiring is worth it………..to get the best………..and saves the time required later to have them leave.</a:t>
            </a:r>
            <a:endParaRPr lang="en-US" b="1" i="1" dirty="0"/>
          </a:p>
        </p:txBody>
      </p:sp>
    </p:spTree>
    <p:extLst>
      <p:ext uri="{BB962C8B-B14F-4D97-AF65-F5344CB8AC3E}">
        <p14:creationId xmlns:p14="http://schemas.microsoft.com/office/powerpoint/2010/main" val="2749237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Clinical Competency</a:t>
            </a:r>
          </a:p>
        </p:txBody>
      </p:sp>
      <p:sp>
        <p:nvSpPr>
          <p:cNvPr id="13315" name="Rectangle 3"/>
          <p:cNvSpPr>
            <a:spLocks noGrp="1" noChangeArrowheads="1"/>
          </p:cNvSpPr>
          <p:nvPr>
            <p:ph idx="1"/>
          </p:nvPr>
        </p:nvSpPr>
        <p:spPr/>
        <p:txBody>
          <a:bodyPr/>
          <a:lstStyle/>
          <a:p>
            <a:pPr eaLnBrk="1" hangingPunct="1"/>
            <a:r>
              <a:rPr lang="en-US" altLang="en-US" dirty="0" smtClean="0"/>
              <a:t>Diagnosis and/or population specific</a:t>
            </a:r>
          </a:p>
          <a:p>
            <a:pPr eaLnBrk="1" hangingPunct="1"/>
            <a:r>
              <a:rPr lang="en-US" altLang="en-US" dirty="0" smtClean="0"/>
              <a:t>Unique and relevant to our practice, within scope and validated by job analysis</a:t>
            </a:r>
          </a:p>
          <a:p>
            <a:pPr eaLnBrk="1" hangingPunct="1"/>
            <a:r>
              <a:rPr lang="en-US" altLang="en-US" dirty="0" smtClean="0"/>
              <a:t>Identifies clinical risk/safety concerns</a:t>
            </a:r>
          </a:p>
          <a:p>
            <a:pPr eaLnBrk="1" hangingPunct="1"/>
            <a:r>
              <a:rPr lang="en-US" altLang="en-US" dirty="0" smtClean="0"/>
              <a:t>Can be demonstrated/tested</a:t>
            </a:r>
          </a:p>
          <a:p>
            <a:pPr eaLnBrk="1" hangingPunct="1"/>
            <a:r>
              <a:rPr lang="en-US" altLang="en-US" dirty="0" smtClean="0"/>
              <a:t>Include annual high risk testing</a:t>
            </a:r>
          </a:p>
          <a:p>
            <a:pPr eaLnBrk="1" hangingPunct="1"/>
            <a:r>
              <a:rPr lang="en-US" altLang="en-US" dirty="0" smtClean="0"/>
              <a:t>Professional competency; interdisciplinary commonalities</a:t>
            </a:r>
          </a:p>
          <a:p>
            <a:pPr eaLnBrk="1" hangingPunct="1"/>
            <a:endParaRPr lang="en-US" altLang="en-US" dirty="0" smtClean="0"/>
          </a:p>
        </p:txBody>
      </p:sp>
    </p:spTree>
    <p:extLst>
      <p:ext uri="{BB962C8B-B14F-4D97-AF65-F5344CB8AC3E}">
        <p14:creationId xmlns:p14="http://schemas.microsoft.com/office/powerpoint/2010/main" val="2696880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Builder-Brown</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dirty="0" smtClean="0"/>
              <a:t>Bottom line….law abiding….structured….enjoy leading….wants justice, has  deep respect for traditions….are parental by nature.  Believe in preparation, saving and having a family foundation.  Strong willed, organized, get the job done……data driven….can build within a structure as long as structure is known.</a:t>
            </a:r>
          </a:p>
          <a:p>
            <a:r>
              <a:rPr lang="en-US" dirty="0" smtClean="0"/>
              <a:t>May appear to </a:t>
            </a:r>
            <a:r>
              <a:rPr lang="en-US" dirty="0" err="1" smtClean="0"/>
              <a:t>tred</a:t>
            </a:r>
            <a:r>
              <a:rPr lang="en-US" dirty="0" smtClean="0"/>
              <a:t> on toes</a:t>
            </a:r>
            <a:endParaRPr lang="en-US" dirty="0"/>
          </a:p>
        </p:txBody>
      </p:sp>
    </p:spTree>
    <p:extLst>
      <p:ext uri="{BB962C8B-B14F-4D97-AF65-F5344CB8AC3E}">
        <p14:creationId xmlns:p14="http://schemas.microsoft.com/office/powerpoint/2010/main" val="1820465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Relator-Blue</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Enjoy people and have a high regard for emotions….will bend needs for others…judgment on people then with facts….sympathy/harmony…brotherly love…strong expressed emotions…invested in not making data decisions…exterior detail….team work, group projects….</a:t>
            </a:r>
          </a:p>
          <a:p>
            <a:r>
              <a:rPr lang="en-US" dirty="0" smtClean="0"/>
              <a:t>Feelings are more important than data, difficult to change</a:t>
            </a:r>
            <a:endParaRPr lang="en-US" dirty="0"/>
          </a:p>
        </p:txBody>
      </p:sp>
    </p:spTree>
    <p:extLst>
      <p:ext uri="{BB962C8B-B14F-4D97-AF65-F5344CB8AC3E}">
        <p14:creationId xmlns:p14="http://schemas.microsoft.com/office/powerpoint/2010/main" val="2760046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Planner - Green</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Planning for new and better…..details count….want competency and perfection, respect knowledge, and are a thinker….expect life to proceed logically…….person of reason and wisdom…..can imagine…..values the inner experience……creative</a:t>
            </a:r>
          </a:p>
          <a:p>
            <a:endParaRPr lang="en-US" dirty="0"/>
          </a:p>
          <a:p>
            <a:r>
              <a:rPr lang="en-US" dirty="0" smtClean="0"/>
              <a:t>Can’t complete projects, can be stuck to detail</a:t>
            </a:r>
            <a:endParaRPr lang="en-US" dirty="0"/>
          </a:p>
        </p:txBody>
      </p:sp>
    </p:spTree>
    <p:extLst>
      <p:ext uri="{BB962C8B-B14F-4D97-AF65-F5344CB8AC3E}">
        <p14:creationId xmlns:p14="http://schemas.microsoft.com/office/powerpoint/2010/main" val="3291391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Adventurer - Red</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Enjoy being where the action is….best in crisis…believe that people are free and are not bound by rules...light </a:t>
            </a:r>
            <a:r>
              <a:rPr lang="en-US" dirty="0" err="1" smtClean="0"/>
              <a:t>hearted..quick..enjoy</a:t>
            </a:r>
            <a:r>
              <a:rPr lang="en-US" dirty="0" smtClean="0"/>
              <a:t> danger…the present is the most important, yesterday is not important and tomorrow not yet relevant...imagination...good time...stir the </a:t>
            </a:r>
            <a:r>
              <a:rPr lang="en-US" dirty="0" err="1" smtClean="0"/>
              <a:t>blood..thrill</a:t>
            </a:r>
            <a:r>
              <a:rPr lang="en-US" dirty="0" smtClean="0"/>
              <a:t> </a:t>
            </a:r>
            <a:r>
              <a:rPr lang="en-US" dirty="0" err="1" smtClean="0"/>
              <a:t>management..bounty</a:t>
            </a:r>
            <a:r>
              <a:rPr lang="en-US" dirty="0" smtClean="0"/>
              <a:t> of ideas…fun….change….challenge.</a:t>
            </a:r>
          </a:p>
          <a:p>
            <a:r>
              <a:rPr lang="en-US" dirty="0" smtClean="0"/>
              <a:t>Difficult to rein in, suggest rules are for others,</a:t>
            </a:r>
          </a:p>
        </p:txBody>
      </p:sp>
    </p:spTree>
    <p:extLst>
      <p:ext uri="{BB962C8B-B14F-4D97-AF65-F5344CB8AC3E}">
        <p14:creationId xmlns:p14="http://schemas.microsoft.com/office/powerpoint/2010/main" val="2328643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signing on the dotted line</a:t>
            </a:r>
            <a:endParaRPr lang="en-US" dirty="0"/>
          </a:p>
        </p:txBody>
      </p:sp>
      <p:sp>
        <p:nvSpPr>
          <p:cNvPr id="3" name="Content Placeholder 2"/>
          <p:cNvSpPr>
            <a:spLocks noGrp="1"/>
          </p:cNvSpPr>
          <p:nvPr>
            <p:ph idx="1"/>
          </p:nvPr>
        </p:nvSpPr>
        <p:spPr/>
        <p:txBody>
          <a:bodyPr>
            <a:normAutofit/>
          </a:bodyPr>
          <a:lstStyle/>
          <a:p>
            <a:r>
              <a:rPr lang="en-US" dirty="0" smtClean="0"/>
              <a:t>the reality of the job at hire: schedule, vacation rules, </a:t>
            </a:r>
          </a:p>
          <a:p>
            <a:r>
              <a:rPr lang="en-US" dirty="0" smtClean="0"/>
              <a:t>their own working data</a:t>
            </a:r>
          </a:p>
          <a:p>
            <a:r>
              <a:rPr lang="en-US" dirty="0" smtClean="0"/>
              <a:t>the potential personal growth through continuing education, clinical competency and job potential</a:t>
            </a:r>
          </a:p>
          <a:p>
            <a:r>
              <a:rPr lang="en-US" dirty="0" smtClean="0"/>
              <a:t>they have the support of the manager</a:t>
            </a:r>
          </a:p>
          <a:p>
            <a:r>
              <a:rPr lang="en-US" dirty="0" smtClean="0"/>
              <a:t>what continuing education will be available</a:t>
            </a:r>
          </a:p>
          <a:p>
            <a:r>
              <a:rPr lang="en-US" dirty="0" smtClean="0"/>
              <a:t>that individuals who aren’t working up to their potential will be counseled </a:t>
            </a:r>
            <a:endParaRPr lang="en-US" dirty="0"/>
          </a:p>
        </p:txBody>
      </p:sp>
    </p:spTree>
    <p:extLst>
      <p:ext uri="{BB962C8B-B14F-4D97-AF65-F5344CB8AC3E}">
        <p14:creationId xmlns:p14="http://schemas.microsoft.com/office/powerpoint/2010/main" val="1259874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Checks</a:t>
            </a:r>
            <a:endParaRPr lang="en-US" dirty="0"/>
          </a:p>
        </p:txBody>
      </p:sp>
      <p:sp>
        <p:nvSpPr>
          <p:cNvPr id="3" name="Content Placeholder 2"/>
          <p:cNvSpPr>
            <a:spLocks noGrp="1"/>
          </p:cNvSpPr>
          <p:nvPr>
            <p:ph idx="1"/>
          </p:nvPr>
        </p:nvSpPr>
        <p:spPr/>
        <p:txBody>
          <a:bodyPr/>
          <a:lstStyle/>
          <a:p>
            <a:r>
              <a:rPr lang="en-US" dirty="0" smtClean="0"/>
              <a:t>Programs have to meet the needs of the patient first.</a:t>
            </a:r>
          </a:p>
          <a:p>
            <a:r>
              <a:rPr lang="en-US" dirty="0" smtClean="0"/>
              <a:t>Schedules will include weekends, holiday’s and evenings.</a:t>
            </a:r>
          </a:p>
          <a:p>
            <a:r>
              <a:rPr lang="en-US" dirty="0" smtClean="0"/>
              <a:t>Vacations may be limited</a:t>
            </a:r>
          </a:p>
          <a:p>
            <a:r>
              <a:rPr lang="en-US" dirty="0" smtClean="0"/>
              <a:t>Hard work is rewarded, but perceptions of hard work are personal</a:t>
            </a:r>
          </a:p>
          <a:p>
            <a:r>
              <a:rPr lang="en-US" dirty="0" smtClean="0"/>
              <a:t>Ego’s can be self destructive to the programs.</a:t>
            </a:r>
          </a:p>
          <a:p>
            <a:endParaRPr lang="en-US" dirty="0"/>
          </a:p>
        </p:txBody>
      </p:sp>
    </p:spTree>
    <p:extLst>
      <p:ext uri="{BB962C8B-B14F-4D97-AF65-F5344CB8AC3E}">
        <p14:creationId xmlns:p14="http://schemas.microsoft.com/office/powerpoint/2010/main" val="998607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Competent  Practice</a:t>
            </a:r>
          </a:p>
        </p:txBody>
      </p:sp>
      <p:sp>
        <p:nvSpPr>
          <p:cNvPr id="26627" name="Rectangle 3"/>
          <p:cNvSpPr>
            <a:spLocks noGrp="1" noChangeArrowheads="1"/>
          </p:cNvSpPr>
          <p:nvPr>
            <p:ph idx="1"/>
          </p:nvPr>
        </p:nvSpPr>
        <p:spPr>
          <a:xfrm>
            <a:off x="457200" y="1752600"/>
            <a:ext cx="8229600" cy="4373563"/>
          </a:xfrm>
        </p:spPr>
        <p:txBody>
          <a:bodyPr/>
          <a:lstStyle/>
          <a:p>
            <a:pPr eaLnBrk="1" hangingPunct="1"/>
            <a:r>
              <a:rPr lang="en-US" altLang="en-US" sz="2400" smtClean="0"/>
              <a:t>Relevant to NCTRC Job Analysis</a:t>
            </a:r>
          </a:p>
          <a:p>
            <a:pPr eaLnBrk="1" hangingPunct="1"/>
            <a:r>
              <a:rPr lang="en-US" altLang="en-US" sz="2400" smtClean="0"/>
              <a:t>Demonstrated knowledge and skills</a:t>
            </a:r>
          </a:p>
          <a:p>
            <a:pPr lvl="1" eaLnBrk="1" hangingPunct="1"/>
            <a:r>
              <a:rPr lang="en-US" altLang="en-US" sz="2400" smtClean="0"/>
              <a:t>Written</a:t>
            </a:r>
          </a:p>
          <a:p>
            <a:pPr lvl="1" eaLnBrk="1" hangingPunct="1"/>
            <a:r>
              <a:rPr lang="en-US" altLang="en-US" sz="2400" smtClean="0"/>
              <a:t>Leveled</a:t>
            </a:r>
          </a:p>
          <a:p>
            <a:pPr lvl="1" eaLnBrk="1" hangingPunct="1"/>
            <a:r>
              <a:rPr lang="en-US" altLang="en-US" sz="2400" smtClean="0"/>
              <a:t>Not necessarily restricted to discipline</a:t>
            </a:r>
          </a:p>
          <a:p>
            <a:pPr eaLnBrk="1" hangingPunct="1"/>
            <a:r>
              <a:rPr lang="en-US" altLang="en-US" sz="2400" smtClean="0"/>
              <a:t>Efficient in it’s provision</a:t>
            </a:r>
          </a:p>
          <a:p>
            <a:pPr eaLnBrk="1" hangingPunct="1"/>
            <a:r>
              <a:rPr lang="en-US" altLang="en-US" sz="2400" smtClean="0"/>
              <a:t>Peered</a:t>
            </a:r>
          </a:p>
          <a:p>
            <a:pPr eaLnBrk="1" hangingPunct="1"/>
            <a:r>
              <a:rPr lang="en-US" altLang="en-US" sz="2400" smtClean="0"/>
              <a:t>Tiered</a:t>
            </a:r>
          </a:p>
          <a:p>
            <a:pPr eaLnBrk="1" hangingPunct="1"/>
            <a:r>
              <a:rPr lang="en-US" altLang="en-US" sz="2400" smtClean="0"/>
              <a:t>Routinely evaluated</a:t>
            </a:r>
          </a:p>
          <a:p>
            <a:pPr eaLnBrk="1" hangingPunct="1"/>
            <a:endParaRPr lang="en-US" altLang="en-US" sz="2400" smtClean="0"/>
          </a:p>
        </p:txBody>
      </p:sp>
    </p:spTree>
    <p:extLst>
      <p:ext uri="{BB962C8B-B14F-4D97-AF65-F5344CB8AC3E}">
        <p14:creationId xmlns:p14="http://schemas.microsoft.com/office/powerpoint/2010/main" val="1368667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Rationale for competency development</a:t>
            </a:r>
            <a:endParaRPr lang="en-US" dirty="0"/>
          </a:p>
        </p:txBody>
      </p:sp>
      <p:sp>
        <p:nvSpPr>
          <p:cNvPr id="3" name="Content Placeholder 2"/>
          <p:cNvSpPr>
            <a:spLocks noGrp="1"/>
          </p:cNvSpPr>
          <p:nvPr>
            <p:ph idx="1"/>
          </p:nvPr>
        </p:nvSpPr>
        <p:spPr/>
        <p:txBody>
          <a:bodyPr/>
          <a:lstStyle/>
          <a:p>
            <a:r>
              <a:rPr lang="en-US" dirty="0" smtClean="0"/>
              <a:t>Utilize Evidence Based Practice in order to produce functional outcomes that are realistic and valuable to stakeholders and do so consistently across patients and across providers. When everyone is using the same techniques and approaches, outcomes are more predictable.  </a:t>
            </a:r>
            <a:endParaRPr lang="en-US" dirty="0"/>
          </a:p>
        </p:txBody>
      </p:sp>
    </p:spTree>
    <p:extLst>
      <p:ext uri="{BB962C8B-B14F-4D97-AF65-F5344CB8AC3E}">
        <p14:creationId xmlns:p14="http://schemas.microsoft.com/office/powerpoint/2010/main" val="1579530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dirty="0" smtClean="0"/>
              <a:t>Being a leader in health care is like constantly walking up a down elevator…</a:t>
            </a:r>
            <a:endParaRPr lang="en-US" sz="2800" dirty="0"/>
          </a:p>
        </p:txBody>
      </p:sp>
      <p:sp>
        <p:nvSpPr>
          <p:cNvPr id="3" name="Content Placeholder 2"/>
          <p:cNvSpPr>
            <a:spLocks noGrp="1"/>
          </p:cNvSpPr>
          <p:nvPr>
            <p:ph idx="1"/>
          </p:nvPr>
        </p:nvSpPr>
        <p:spPr/>
        <p:txBody>
          <a:bodyPr/>
          <a:lstStyle/>
          <a:p>
            <a:endParaRPr lang="en-US" dirty="0" smtClean="0"/>
          </a:p>
          <a:p>
            <a:endParaRPr lang="en-US" dirty="0"/>
          </a:p>
          <a:p>
            <a:r>
              <a:rPr lang="en-US" sz="2800" dirty="0" smtClean="0"/>
              <a:t>Strategic step in my future</a:t>
            </a:r>
          </a:p>
          <a:p>
            <a:r>
              <a:rPr lang="en-US" sz="2800" dirty="0" smtClean="0"/>
              <a:t>Because I can</a:t>
            </a:r>
          </a:p>
          <a:p>
            <a:r>
              <a:rPr lang="en-US" sz="2800" dirty="0" smtClean="0"/>
              <a:t>More money, </a:t>
            </a:r>
            <a:r>
              <a:rPr lang="en-US" sz="2800" dirty="0" smtClean="0">
                <a:solidFill>
                  <a:srgbClr val="FF0000"/>
                </a:solidFill>
              </a:rPr>
              <a:t>honor</a:t>
            </a:r>
            <a:r>
              <a:rPr lang="en-US" sz="2800" dirty="0" smtClean="0"/>
              <a:t>, prestige</a:t>
            </a:r>
          </a:p>
          <a:p>
            <a:r>
              <a:rPr lang="en-US" sz="2800" dirty="0" smtClean="0"/>
              <a:t>Pushing the boundaries of my profession</a:t>
            </a:r>
          </a:p>
          <a:p>
            <a:r>
              <a:rPr lang="en-US" sz="2800" dirty="0" smtClean="0"/>
              <a:t>Passion, persistence</a:t>
            </a:r>
          </a:p>
          <a:p>
            <a:r>
              <a:rPr lang="en-US" sz="2800" dirty="0" smtClean="0"/>
              <a:t>Expand RT/TR reach</a:t>
            </a:r>
          </a:p>
          <a:p>
            <a:endParaRPr lang="en-US" dirty="0"/>
          </a:p>
        </p:txBody>
      </p:sp>
    </p:spTree>
    <p:extLst>
      <p:ext uri="{BB962C8B-B14F-4D97-AF65-F5344CB8AC3E}">
        <p14:creationId xmlns:p14="http://schemas.microsoft.com/office/powerpoint/2010/main" val="9598640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r>
              <a:rPr lang="en-US" dirty="0" smtClean="0"/>
              <a:t>Level 1,2,3 (Burns, Rehab, Psychiatry)</a:t>
            </a:r>
          </a:p>
          <a:p>
            <a:r>
              <a:rPr lang="en-US" dirty="0" smtClean="0"/>
              <a:t>ADA </a:t>
            </a:r>
          </a:p>
          <a:p>
            <a:r>
              <a:rPr lang="en-US" dirty="0" smtClean="0"/>
              <a:t>Age </a:t>
            </a:r>
          </a:p>
          <a:p>
            <a:r>
              <a:rPr lang="en-US" dirty="0" smtClean="0"/>
              <a:t>Community Integration</a:t>
            </a:r>
          </a:p>
          <a:p>
            <a:r>
              <a:rPr lang="en-US" dirty="0" smtClean="0"/>
              <a:t>Aquatics</a:t>
            </a:r>
          </a:p>
          <a:p>
            <a:r>
              <a:rPr lang="en-US" dirty="0" smtClean="0"/>
              <a:t>Biofeedback</a:t>
            </a:r>
          </a:p>
          <a:p>
            <a:r>
              <a:rPr lang="en-US" dirty="0" smtClean="0"/>
              <a:t>Clinical Reasoning</a:t>
            </a:r>
          </a:p>
          <a:p>
            <a:endParaRPr lang="en-US" dirty="0"/>
          </a:p>
        </p:txBody>
      </p:sp>
      <p:sp>
        <p:nvSpPr>
          <p:cNvPr id="4" name="Content Placeholder 3"/>
          <p:cNvSpPr>
            <a:spLocks noGrp="1"/>
          </p:cNvSpPr>
          <p:nvPr>
            <p:ph sz="half" idx="2"/>
          </p:nvPr>
        </p:nvSpPr>
        <p:spPr/>
        <p:txBody>
          <a:bodyPr/>
          <a:lstStyle/>
          <a:p>
            <a:r>
              <a:rPr lang="en-US" dirty="0" smtClean="0"/>
              <a:t>Substance Abuse</a:t>
            </a:r>
          </a:p>
          <a:p>
            <a:r>
              <a:rPr lang="en-US" dirty="0" smtClean="0"/>
              <a:t>TBI</a:t>
            </a:r>
          </a:p>
          <a:p>
            <a:r>
              <a:rPr lang="en-US" dirty="0" smtClean="0"/>
              <a:t>Stroke</a:t>
            </a:r>
          </a:p>
          <a:p>
            <a:r>
              <a:rPr lang="en-US" dirty="0" smtClean="0"/>
              <a:t>Adolescents</a:t>
            </a:r>
          </a:p>
          <a:p>
            <a:r>
              <a:rPr lang="en-US" dirty="0" smtClean="0"/>
              <a:t>Adapted Cycle</a:t>
            </a:r>
          </a:p>
          <a:p>
            <a:r>
              <a:rPr lang="en-US" dirty="0" smtClean="0"/>
              <a:t>Van</a:t>
            </a:r>
          </a:p>
          <a:p>
            <a:r>
              <a:rPr lang="en-US" dirty="0" smtClean="0"/>
              <a:t>Annual competency</a:t>
            </a:r>
            <a:endParaRPr lang="en-US" dirty="0"/>
          </a:p>
        </p:txBody>
      </p:sp>
    </p:spTree>
    <p:extLst>
      <p:ext uri="{BB962C8B-B14F-4D97-AF65-F5344CB8AC3E}">
        <p14:creationId xmlns:p14="http://schemas.microsoft.com/office/powerpoint/2010/main" val="1425317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Checklist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0815363"/>
              </p:ext>
            </p:extLst>
          </p:nvPr>
        </p:nvGraphicFramePr>
        <p:xfrm>
          <a:off x="457200" y="2236179"/>
          <a:ext cx="8229599" cy="3348087"/>
        </p:xfrm>
        <a:graphic>
          <a:graphicData uri="http://schemas.openxmlformats.org/drawingml/2006/table">
            <a:tbl>
              <a:tblPr>
                <a:tableStyleId>{5C22544A-7EE6-4342-B048-85BDC9FD1C3A}</a:tableStyleId>
              </a:tblPr>
              <a:tblGrid>
                <a:gridCol w="3927230"/>
                <a:gridCol w="1162259"/>
                <a:gridCol w="355042"/>
                <a:gridCol w="355042"/>
                <a:gridCol w="420356"/>
                <a:gridCol w="420356"/>
                <a:gridCol w="370115"/>
                <a:gridCol w="993111"/>
                <a:gridCol w="226088"/>
              </a:tblGrid>
              <a:tr h="202221">
                <a:tc>
                  <a:txBody>
                    <a:bodyPr/>
                    <a:lstStyle/>
                    <a:p>
                      <a:pPr marL="0" marR="0">
                        <a:spcBef>
                          <a:spcPts val="0"/>
                        </a:spcBef>
                        <a:spcAft>
                          <a:spcPts val="0"/>
                        </a:spcAft>
                      </a:pPr>
                      <a:r>
                        <a:rPr lang="en-US" sz="1000" dirty="0">
                          <a:effectLst/>
                        </a:rPr>
                        <a:t>Competency</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2014-2015</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OT</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PT</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TR</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SP</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HA</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1000">
                          <a:effectLst/>
                        </a:rPr>
                        <a:t> </a:t>
                      </a:r>
                      <a:endParaRPr lang="en-US" sz="900">
                        <a:effectLst/>
                        <a:latin typeface="Times New Roman"/>
                        <a:ea typeface="Times New Roman"/>
                      </a:endParaRPr>
                    </a:p>
                  </a:txBody>
                  <a:tcPr marL="61636" marR="61636" marT="0" marB="0"/>
                </a:tc>
              </a:tr>
              <a:tr h="452000">
                <a:tc>
                  <a:txBody>
                    <a:bodyPr/>
                    <a:lstStyle/>
                    <a:p>
                      <a:pPr marL="0" marR="0">
                        <a:spcBef>
                          <a:spcPts val="0"/>
                        </a:spcBef>
                        <a:spcAft>
                          <a:spcPts val="0"/>
                        </a:spcAft>
                      </a:pPr>
                      <a:r>
                        <a:rPr lang="en-US" sz="1000">
                          <a:effectLst/>
                        </a:rPr>
                        <a:t>Van use and safety policies, lift operation, manual hydraulic system, tie down systems, use safety belts restraints, emergency equipment and procedures.</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Inservice</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TR</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84338">
                <a:tc>
                  <a:txBody>
                    <a:bodyPr/>
                    <a:lstStyle/>
                    <a:p>
                      <a:pPr marL="0" marR="0">
                        <a:spcBef>
                          <a:spcPts val="0"/>
                        </a:spcBef>
                        <a:spcAft>
                          <a:spcPts val="0"/>
                        </a:spcAft>
                      </a:pPr>
                      <a:r>
                        <a:rPr lang="en-US" sz="1000">
                          <a:effectLst/>
                        </a:rPr>
                        <a:t>Safe demonstration of van driving by credential.</a:t>
                      </a:r>
                      <a:endParaRPr lang="en-US" sz="900" b="1">
                        <a:solidFill>
                          <a:srgbClr val="0000FF"/>
                        </a:solidFill>
                        <a:effectLst/>
                        <a:latin typeface="Times New Roman"/>
                      </a:endParaRPr>
                    </a:p>
                  </a:txBody>
                  <a:tcPr marL="61636" marR="61636" marT="0" marB="0"/>
                </a:tc>
                <a:tc>
                  <a:txBody>
                    <a:bodyPr/>
                    <a:lstStyle/>
                    <a:p>
                      <a:pPr marL="0" marR="0">
                        <a:spcBef>
                          <a:spcPts val="0"/>
                        </a:spcBef>
                        <a:spcAft>
                          <a:spcPts val="0"/>
                        </a:spcAft>
                      </a:pPr>
                      <a:r>
                        <a:rPr lang="en-US" sz="800">
                          <a:effectLst/>
                        </a:rPr>
                        <a:t>Credentialing</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Management</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Age Specific Competency: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Management</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Cultural Competency: EthnoMed</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a:effectLst/>
                        </a:rPr>
                        <a:t>X</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OT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96662">
                <a:tc>
                  <a:txBody>
                    <a:bodyPr/>
                    <a:lstStyle/>
                    <a:p>
                      <a:pPr marL="0" marR="0">
                        <a:spcBef>
                          <a:spcPts val="0"/>
                        </a:spcBef>
                        <a:spcAft>
                          <a:spcPts val="0"/>
                        </a:spcAft>
                      </a:pPr>
                      <a:r>
                        <a:rPr lang="en-US" sz="1000">
                          <a:effectLst/>
                        </a:rPr>
                        <a:t>Demonstrated ability to work with individuals with aphasia</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SP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Understand swallowing precautions,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SP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understanding of Cuff up/Cuff down</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a:effectLst/>
                        </a:rPr>
                        <a:t>SP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ability for guided fall</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PT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Motivational interviewing</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Psych</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301333">
                <a:tc>
                  <a:txBody>
                    <a:bodyPr/>
                    <a:lstStyle/>
                    <a:p>
                      <a:pPr marL="0" marR="0">
                        <a:spcBef>
                          <a:spcPts val="0"/>
                        </a:spcBef>
                        <a:spcAft>
                          <a:spcPts val="0"/>
                        </a:spcAft>
                      </a:pPr>
                      <a:r>
                        <a:rPr lang="en-US" sz="1000">
                          <a:effectLst/>
                        </a:rPr>
                        <a:t>Demonstrated understanding of an action plan for treating patients emergently with symptoms of Autonomic Dysreflexia</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OT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ability to use Partner Lift/Hoyer/Ceiling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PT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ability to complete quad cough</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Respiratory</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ability to complete dependent lift</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PT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understanding of Code Silver</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Security</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ability to understand portable vent systems</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PT Team</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r>
              <a:tr h="150667">
                <a:tc>
                  <a:txBody>
                    <a:bodyPr/>
                    <a:lstStyle/>
                    <a:p>
                      <a:pPr marL="0" marR="0">
                        <a:spcBef>
                          <a:spcPts val="0"/>
                        </a:spcBef>
                        <a:spcAft>
                          <a:spcPts val="0"/>
                        </a:spcAft>
                      </a:pPr>
                      <a:r>
                        <a:rPr lang="en-US" sz="1000">
                          <a:effectLst/>
                        </a:rPr>
                        <a:t>Demonstrated ability to evacuation multiple diagnosis out of building</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Management</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r>
              <a:tr h="174066">
                <a:tc>
                  <a:txBody>
                    <a:bodyPr/>
                    <a:lstStyle/>
                    <a:p>
                      <a:pPr marL="0" marR="0">
                        <a:spcBef>
                          <a:spcPts val="0"/>
                        </a:spcBef>
                        <a:spcAft>
                          <a:spcPts val="0"/>
                        </a:spcAft>
                      </a:pPr>
                      <a:r>
                        <a:rPr lang="en-US" sz="1000">
                          <a:effectLst/>
                        </a:rPr>
                        <a:t>Infection Control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 </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a:effectLst/>
                        </a:rPr>
                        <a:t>X</a:t>
                      </a:r>
                      <a:endParaRPr lang="en-US" sz="90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smtClean="0">
                          <a:effectLst/>
                        </a:rPr>
                        <a:t>Infection  control</a:t>
                      </a:r>
                      <a:endParaRPr lang="en-US" sz="900" dirty="0">
                        <a:effectLst/>
                        <a:latin typeface="Times New Roman"/>
                        <a:ea typeface="Times New Roman"/>
                      </a:endParaRPr>
                    </a:p>
                  </a:txBody>
                  <a:tcPr marL="61636" marR="61636" marT="0" marB="0"/>
                </a:tc>
                <a:tc>
                  <a:txBody>
                    <a:bodyPr/>
                    <a:lstStyle/>
                    <a:p>
                      <a:pPr marL="0" marR="0">
                        <a:spcBef>
                          <a:spcPts val="0"/>
                        </a:spcBef>
                        <a:spcAft>
                          <a:spcPts val="0"/>
                        </a:spcAft>
                      </a:pPr>
                      <a:r>
                        <a:rPr lang="en-US" sz="800" dirty="0">
                          <a:effectLst/>
                        </a:rPr>
                        <a:t> </a:t>
                      </a:r>
                      <a:endParaRPr lang="en-US" sz="900" dirty="0">
                        <a:effectLst/>
                        <a:latin typeface="Times New Roman"/>
                        <a:ea typeface="Times New Roman"/>
                      </a:endParaRPr>
                    </a:p>
                  </a:txBody>
                  <a:tcPr marL="61636" marR="61636" marT="0" marB="0"/>
                </a:tc>
              </a:tr>
            </a:tbl>
          </a:graphicData>
        </a:graphic>
      </p:graphicFrame>
    </p:spTree>
    <p:extLst>
      <p:ext uri="{BB962C8B-B14F-4D97-AF65-F5344CB8AC3E}">
        <p14:creationId xmlns:p14="http://schemas.microsoft.com/office/powerpoint/2010/main" val="2693797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Management</a:t>
            </a:r>
            <a:endParaRPr lang="en-US" dirty="0"/>
          </a:p>
        </p:txBody>
      </p:sp>
      <p:sp>
        <p:nvSpPr>
          <p:cNvPr id="3" name="Content Placeholder 2"/>
          <p:cNvSpPr>
            <a:spLocks noGrp="1"/>
          </p:cNvSpPr>
          <p:nvPr>
            <p:ph idx="1"/>
          </p:nvPr>
        </p:nvSpPr>
        <p:spPr/>
        <p:txBody>
          <a:bodyPr>
            <a:normAutofit/>
          </a:bodyPr>
          <a:lstStyle/>
          <a:p>
            <a:r>
              <a:rPr lang="en-US" dirty="0"/>
              <a:t>Interviewing/Hiring/Orientation</a:t>
            </a:r>
          </a:p>
          <a:p>
            <a:r>
              <a:rPr lang="en-US" dirty="0" smtClean="0"/>
              <a:t>Development of employee for valued contribution</a:t>
            </a:r>
          </a:p>
          <a:p>
            <a:r>
              <a:rPr lang="en-US" dirty="0" smtClean="0"/>
              <a:t>Job Analysis/competency</a:t>
            </a:r>
          </a:p>
          <a:p>
            <a:r>
              <a:rPr lang="en-US" dirty="0" smtClean="0"/>
              <a:t>Planned personnel needs</a:t>
            </a:r>
          </a:p>
          <a:p>
            <a:r>
              <a:rPr lang="en-US" dirty="0" smtClean="0"/>
              <a:t>Managing wages, salaries, benefits and incentives,</a:t>
            </a:r>
          </a:p>
          <a:p>
            <a:r>
              <a:rPr lang="en-US" dirty="0" smtClean="0"/>
              <a:t>Performance feedback</a:t>
            </a:r>
          </a:p>
          <a:p>
            <a:r>
              <a:rPr lang="en-US" dirty="0" smtClean="0"/>
              <a:t>Resolution of disputes</a:t>
            </a:r>
            <a:endParaRPr lang="en-US" dirty="0"/>
          </a:p>
        </p:txBody>
      </p:sp>
    </p:spTree>
    <p:extLst>
      <p:ext uri="{BB962C8B-B14F-4D97-AF65-F5344CB8AC3E}">
        <p14:creationId xmlns:p14="http://schemas.microsoft.com/office/powerpoint/2010/main" val="7399790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Management	</a:t>
            </a:r>
            <a:endParaRPr lang="en-US" dirty="0"/>
          </a:p>
        </p:txBody>
      </p:sp>
      <p:sp>
        <p:nvSpPr>
          <p:cNvPr id="3" name="Content Placeholder 2"/>
          <p:cNvSpPr>
            <a:spLocks noGrp="1"/>
          </p:cNvSpPr>
          <p:nvPr>
            <p:ph idx="1"/>
          </p:nvPr>
        </p:nvSpPr>
        <p:spPr/>
        <p:txBody>
          <a:bodyPr>
            <a:normAutofit/>
          </a:bodyPr>
          <a:lstStyle/>
          <a:p>
            <a:r>
              <a:rPr lang="en-US" sz="4000" dirty="0" smtClean="0"/>
              <a:t>Round for thoughts</a:t>
            </a:r>
          </a:p>
          <a:p>
            <a:r>
              <a:rPr lang="en-US" sz="4000" dirty="0" smtClean="0"/>
              <a:t>Supervise for feedback</a:t>
            </a:r>
          </a:p>
          <a:p>
            <a:r>
              <a:rPr lang="en-US" sz="4000" dirty="0" smtClean="0"/>
              <a:t>Hot Stone Rule</a:t>
            </a:r>
          </a:p>
          <a:p>
            <a:r>
              <a:rPr lang="en-US" sz="4000" dirty="0" smtClean="0"/>
              <a:t>Honor with confidentiality</a:t>
            </a:r>
          </a:p>
          <a:p>
            <a:r>
              <a:rPr lang="en-US" sz="4000" dirty="0" smtClean="0"/>
              <a:t>Reward and Recognize</a:t>
            </a:r>
          </a:p>
        </p:txBody>
      </p:sp>
    </p:spTree>
    <p:extLst>
      <p:ext uri="{BB962C8B-B14F-4D97-AF65-F5344CB8AC3E}">
        <p14:creationId xmlns:p14="http://schemas.microsoft.com/office/powerpoint/2010/main" val="1809868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Stone Rule</a:t>
            </a:r>
            <a:endParaRPr lang="en-US" dirty="0"/>
          </a:p>
        </p:txBody>
      </p:sp>
      <p:sp>
        <p:nvSpPr>
          <p:cNvPr id="3" name="Content Placeholder 2"/>
          <p:cNvSpPr>
            <a:spLocks noGrp="1"/>
          </p:cNvSpPr>
          <p:nvPr>
            <p:ph idx="1"/>
          </p:nvPr>
        </p:nvSpPr>
        <p:spPr/>
        <p:txBody>
          <a:bodyPr/>
          <a:lstStyle/>
          <a:p>
            <a:r>
              <a:rPr lang="en-US" dirty="0" smtClean="0"/>
              <a:t>……..a disciplinary procedure should immediately follow a misconduct or infraction, provide adequate warning to the offender, be consistent in its application and be impersonal. </a:t>
            </a:r>
            <a:endParaRPr lang="en-US" dirty="0"/>
          </a:p>
        </p:txBody>
      </p:sp>
    </p:spTree>
    <p:extLst>
      <p:ext uri="{BB962C8B-B14F-4D97-AF65-F5344CB8AC3E}">
        <p14:creationId xmlns:p14="http://schemas.microsoft.com/office/powerpoint/2010/main" val="33927617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Satisfaction</a:t>
            </a:r>
            <a:endParaRPr lang="en-US" dirty="0"/>
          </a:p>
        </p:txBody>
      </p:sp>
      <p:sp>
        <p:nvSpPr>
          <p:cNvPr id="3" name="Content Placeholder 2"/>
          <p:cNvSpPr>
            <a:spLocks noGrp="1"/>
          </p:cNvSpPr>
          <p:nvPr>
            <p:ph idx="1"/>
          </p:nvPr>
        </p:nvSpPr>
        <p:spPr/>
        <p:txBody>
          <a:bodyPr/>
          <a:lstStyle/>
          <a:p>
            <a:r>
              <a:rPr lang="en-US" i="1" dirty="0" smtClean="0"/>
              <a:t>Sprint approach:  </a:t>
            </a:r>
            <a:r>
              <a:rPr lang="en-US" dirty="0" smtClean="0"/>
              <a:t>Please remember us</a:t>
            </a:r>
          </a:p>
          <a:p>
            <a:r>
              <a:rPr lang="en-US" dirty="0" smtClean="0"/>
              <a:t>Rounding on other team members; open to suggestion</a:t>
            </a:r>
          </a:p>
          <a:p>
            <a:r>
              <a:rPr lang="en-US" dirty="0" smtClean="0"/>
              <a:t>Patient Perspective/Family Involvement</a:t>
            </a:r>
          </a:p>
          <a:p>
            <a:r>
              <a:rPr lang="en-US" dirty="0" smtClean="0"/>
              <a:t>Track patient satisfaction over long uncovered leaves</a:t>
            </a:r>
          </a:p>
          <a:p>
            <a:endParaRPr lang="en-US" dirty="0"/>
          </a:p>
        </p:txBody>
      </p:sp>
    </p:spTree>
    <p:extLst>
      <p:ext uri="{BB962C8B-B14F-4D97-AF65-F5344CB8AC3E}">
        <p14:creationId xmlns:p14="http://schemas.microsoft.com/office/powerpoint/2010/main" val="2230336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Satisfaction</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519619" y="2028257"/>
            <a:ext cx="6104762" cy="3609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070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3886" y="1676400"/>
            <a:ext cx="674099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1009442" y="152400"/>
            <a:ext cx="7125113" cy="1371600"/>
          </a:xfrm>
        </p:spPr>
        <p:txBody>
          <a:bodyPr/>
          <a:lstStyle/>
          <a:p>
            <a:r>
              <a:rPr lang="en-US" sz="1800" dirty="0" smtClean="0"/>
              <a:t>Series 1:   Average direct patient care for 6 RT’s</a:t>
            </a:r>
            <a:br>
              <a:rPr lang="en-US" sz="1800" dirty="0" smtClean="0"/>
            </a:br>
            <a:r>
              <a:rPr lang="en-US" sz="1800" dirty="0" smtClean="0"/>
              <a:t>Series 2:   Average pt. by adding groups and changing       			hours.  </a:t>
            </a:r>
            <a:endParaRPr lang="en-US" sz="1800" dirty="0"/>
          </a:p>
        </p:txBody>
      </p:sp>
    </p:spTree>
    <p:extLst>
      <p:ext uri="{BB962C8B-B14F-4D97-AF65-F5344CB8AC3E}">
        <p14:creationId xmlns:p14="http://schemas.microsoft.com/office/powerpoint/2010/main" val="3928018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tracking</a:t>
            </a:r>
            <a:endParaRPr lang="en-US" dirty="0"/>
          </a:p>
        </p:txBody>
      </p:sp>
      <p:graphicFrame>
        <p:nvGraphicFramePr>
          <p:cNvPr id="4" name="Content Placeholder 3"/>
          <p:cNvGraphicFramePr>
            <a:graphicFrameLocks noGrp="1"/>
          </p:cNvGraphicFramePr>
          <p:nvPr>
            <p:ph idx="1"/>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0453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difficult decisions…….</a:t>
            </a:r>
            <a:endParaRPr lang="en-US" dirty="0"/>
          </a:p>
        </p:txBody>
      </p:sp>
      <p:sp>
        <p:nvSpPr>
          <p:cNvPr id="3" name="Content Placeholder 2"/>
          <p:cNvSpPr>
            <a:spLocks noGrp="1"/>
          </p:cNvSpPr>
          <p:nvPr>
            <p:ph idx="1"/>
          </p:nvPr>
        </p:nvSpPr>
        <p:spPr/>
        <p:txBody>
          <a:bodyPr/>
          <a:lstStyle/>
          <a:p>
            <a:r>
              <a:rPr lang="en-US" dirty="0" smtClean="0"/>
              <a:t>Difficult therapist</a:t>
            </a:r>
          </a:p>
          <a:p>
            <a:r>
              <a:rPr lang="en-US" dirty="0" smtClean="0"/>
              <a:t>Limited budget; supply costs/space</a:t>
            </a:r>
          </a:p>
          <a:p>
            <a:r>
              <a:rPr lang="en-US" dirty="0" smtClean="0"/>
              <a:t>Promotion of discipline and program</a:t>
            </a:r>
          </a:p>
          <a:p>
            <a:r>
              <a:rPr lang="en-US" dirty="0" smtClean="0"/>
              <a:t>Productivity</a:t>
            </a:r>
          </a:p>
          <a:p>
            <a:r>
              <a:rPr lang="en-US" dirty="0" smtClean="0"/>
              <a:t>Labor costs</a:t>
            </a:r>
          </a:p>
        </p:txBody>
      </p:sp>
    </p:spTree>
    <p:extLst>
      <p:ext uri="{BB962C8B-B14F-4D97-AF65-F5344CB8AC3E}">
        <p14:creationId xmlns:p14="http://schemas.microsoft.com/office/powerpoint/2010/main" val="461372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Principles</a:t>
            </a:r>
            <a:endParaRPr lang="en-US" dirty="0"/>
          </a:p>
        </p:txBody>
      </p:sp>
      <p:sp>
        <p:nvSpPr>
          <p:cNvPr id="3" name="Content Placeholder 2"/>
          <p:cNvSpPr>
            <a:spLocks noGrp="1"/>
          </p:cNvSpPr>
          <p:nvPr>
            <p:ph idx="1"/>
          </p:nvPr>
        </p:nvSpPr>
        <p:spPr>
          <a:xfrm>
            <a:off x="304800" y="1143000"/>
            <a:ext cx="8382000" cy="5562600"/>
          </a:xfrm>
        </p:spPr>
        <p:txBody>
          <a:bodyPr>
            <a:normAutofit/>
          </a:bodyPr>
          <a:lstStyle/>
          <a:p>
            <a:endParaRPr lang="en-US" dirty="0" smtClean="0"/>
          </a:p>
          <a:p>
            <a:pPr marL="0" indent="0">
              <a:buNone/>
            </a:pPr>
            <a:endParaRPr lang="en-US" dirty="0" smtClean="0"/>
          </a:p>
          <a:p>
            <a:pPr>
              <a:buFont typeface="Wingdings" panose="05000000000000000000" pitchFamily="2" charset="2"/>
              <a:buChar char="§"/>
            </a:pPr>
            <a:r>
              <a:rPr lang="en-US" sz="2800" dirty="0" smtClean="0"/>
              <a:t>Alignment with mission/vision/values</a:t>
            </a:r>
          </a:p>
          <a:p>
            <a:pPr>
              <a:buFont typeface="Wingdings" panose="05000000000000000000" pitchFamily="2" charset="2"/>
              <a:buChar char="§"/>
            </a:pPr>
            <a:r>
              <a:rPr lang="en-US" sz="2800" dirty="0" smtClean="0"/>
              <a:t>Communication</a:t>
            </a:r>
          </a:p>
          <a:p>
            <a:pPr>
              <a:buFont typeface="Wingdings" panose="05000000000000000000" pitchFamily="2" charset="2"/>
              <a:buChar char="§"/>
            </a:pPr>
            <a:r>
              <a:rPr lang="en-US" sz="2800" dirty="0" smtClean="0"/>
              <a:t>Recognition</a:t>
            </a:r>
          </a:p>
          <a:p>
            <a:pPr>
              <a:buFont typeface="Wingdings" panose="05000000000000000000" pitchFamily="2" charset="2"/>
              <a:buChar char="§"/>
            </a:pPr>
            <a:r>
              <a:rPr lang="en-US" sz="2800" dirty="0" smtClean="0"/>
              <a:t>Challenging, respecting and facilitating process</a:t>
            </a:r>
          </a:p>
          <a:p>
            <a:pPr>
              <a:buFont typeface="Wingdings" panose="05000000000000000000" pitchFamily="2" charset="2"/>
              <a:buChar char="§"/>
            </a:pPr>
            <a:r>
              <a:rPr lang="en-US" sz="2800" dirty="0" smtClean="0"/>
              <a:t>Empowering others…selecting through capability, responsibility and delegated authority. </a:t>
            </a:r>
          </a:p>
          <a:p>
            <a:pPr>
              <a:buFont typeface="Wingdings" panose="05000000000000000000" pitchFamily="2" charset="2"/>
              <a:buChar char="§"/>
            </a:pPr>
            <a:r>
              <a:rPr lang="en-US" sz="2800" dirty="0" smtClean="0"/>
              <a:t>Accountability</a:t>
            </a:r>
          </a:p>
          <a:p>
            <a:pPr>
              <a:buFont typeface="Wingdings" panose="05000000000000000000" pitchFamily="2" charset="2"/>
              <a:buChar char="§"/>
            </a:pPr>
            <a:r>
              <a:rPr lang="en-US" sz="2800" dirty="0" smtClean="0"/>
              <a:t>Applying the process</a:t>
            </a:r>
          </a:p>
          <a:p>
            <a:pPr>
              <a:buFont typeface="Wingdings" panose="05000000000000000000" pitchFamily="2" charset="2"/>
              <a:buChar char="§"/>
            </a:pPr>
            <a:r>
              <a:rPr lang="en-US" sz="2800" dirty="0" smtClean="0"/>
              <a:t>Resolving conflict</a:t>
            </a:r>
          </a:p>
          <a:p>
            <a:r>
              <a:rPr lang="en-US" sz="2800" dirty="0" smtClean="0"/>
              <a:t>Applying data to decision making</a:t>
            </a:r>
            <a:endParaRPr lang="en-US" dirty="0"/>
          </a:p>
        </p:txBody>
      </p:sp>
    </p:spTree>
    <p:extLst>
      <p:ext uri="{BB962C8B-B14F-4D97-AF65-F5344CB8AC3E}">
        <p14:creationId xmlns:p14="http://schemas.microsoft.com/office/powerpoint/2010/main" val="24418432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Checklist</a:t>
            </a:r>
            <a:endParaRPr lang="en-US" dirty="0"/>
          </a:p>
        </p:txBody>
      </p:sp>
      <p:sp>
        <p:nvSpPr>
          <p:cNvPr id="3" name="Rectangle 2"/>
          <p:cNvSpPr/>
          <p:nvPr/>
        </p:nvSpPr>
        <p:spPr>
          <a:xfrm>
            <a:off x="1143000" y="1752600"/>
            <a:ext cx="6705600" cy="3970318"/>
          </a:xfrm>
          <a:prstGeom prst="rect">
            <a:avLst/>
          </a:prstGeom>
        </p:spPr>
        <p:txBody>
          <a:bodyPr wrap="square">
            <a:spAutoFit/>
          </a:bodyPr>
          <a:lstStyle/>
          <a:p>
            <a:r>
              <a:rPr lang="en-US" sz="2800" dirty="0"/>
              <a:t>All participants </a:t>
            </a:r>
            <a:r>
              <a:rPr lang="en-US" sz="2800" dirty="0" smtClean="0"/>
              <a:t>in </a:t>
            </a:r>
            <a:r>
              <a:rPr lang="en-US" sz="2800" dirty="0"/>
              <a:t>a real team need to know how to do and how to </a:t>
            </a:r>
            <a:r>
              <a:rPr lang="en-US" sz="2800" dirty="0" smtClean="0"/>
              <a:t>think </a:t>
            </a:r>
            <a:r>
              <a:rPr lang="en-US" sz="2800" dirty="0"/>
              <a:t>about their individual tasks.  But they also need to think about how their tasks, knowledge of their tasks, and knowledge of  the changing context in which those tasks are performed affect the activities of those with whom they are </a:t>
            </a:r>
            <a:r>
              <a:rPr lang="en-US" sz="2800" dirty="0" smtClean="0"/>
              <a:t>working. 							                 </a:t>
            </a:r>
            <a:r>
              <a:rPr lang="en-US" dirty="0" smtClean="0">
                <a:latin typeface="Lucida Calligraphy" panose="03010101010101010101" pitchFamily="66" charset="0"/>
              </a:rPr>
              <a:t>Gordon and Mendenhall</a:t>
            </a:r>
            <a:endParaRPr lang="en-US" dirty="0">
              <a:latin typeface="Lucida Calligraphy" panose="03010101010101010101" pitchFamily="66" charset="0"/>
            </a:endParaRPr>
          </a:p>
        </p:txBody>
      </p:sp>
    </p:spTree>
    <p:extLst>
      <p:ext uri="{BB962C8B-B14F-4D97-AF65-F5344CB8AC3E}">
        <p14:creationId xmlns:p14="http://schemas.microsoft.com/office/powerpoint/2010/main" val="456170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Core Competencies required for recreational therapists</a:t>
            </a:r>
            <a:endParaRPr lang="en-US" dirty="0"/>
          </a:p>
        </p:txBody>
      </p:sp>
      <p:sp>
        <p:nvSpPr>
          <p:cNvPr id="3" name="Content Placeholder 2"/>
          <p:cNvSpPr>
            <a:spLocks noGrp="1"/>
          </p:cNvSpPr>
          <p:nvPr>
            <p:ph idx="1"/>
          </p:nvPr>
        </p:nvSpPr>
        <p:spPr/>
        <p:txBody>
          <a:bodyPr/>
          <a:lstStyle/>
          <a:p>
            <a:r>
              <a:rPr lang="en-US" dirty="0" smtClean="0"/>
              <a:t>Demonstrated and documented skills training within practice</a:t>
            </a:r>
          </a:p>
          <a:p>
            <a:r>
              <a:rPr lang="en-US" dirty="0" smtClean="0"/>
              <a:t>Equipment: van, evacuation equip</a:t>
            </a:r>
          </a:p>
          <a:p>
            <a:r>
              <a:rPr lang="en-US" dirty="0" smtClean="0"/>
              <a:t>Groups; content, management, outcomes</a:t>
            </a:r>
          </a:p>
          <a:p>
            <a:r>
              <a:rPr lang="en-US" dirty="0" smtClean="0"/>
              <a:t>Culture/Diversity/Age</a:t>
            </a:r>
          </a:p>
          <a:p>
            <a:r>
              <a:rPr lang="en-US" dirty="0" smtClean="0"/>
              <a:t>Patient safety/community</a:t>
            </a:r>
            <a:endParaRPr lang="en-US" dirty="0"/>
          </a:p>
        </p:txBody>
      </p:sp>
    </p:spTree>
    <p:extLst>
      <p:ext uri="{BB962C8B-B14F-4D97-AF65-F5344CB8AC3E}">
        <p14:creationId xmlns:p14="http://schemas.microsoft.com/office/powerpoint/2010/main" val="2894933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0" y="0"/>
            <a:ext cx="9366422" cy="4334933"/>
          </a:xfrm>
        </p:spPr>
        <p:txBody>
          <a:bodyPr/>
          <a:lstStyle/>
          <a:p>
            <a:pPr marL="0" indent="0">
              <a:buNone/>
              <a:defRPr/>
            </a:pPr>
            <a:r>
              <a:rPr lang="en-US" sz="2600" b="1" i="1" dirty="0" smtClean="0"/>
              <a:t>“If you want to know why people are not performing well, </a:t>
            </a:r>
          </a:p>
          <a:p>
            <a:pPr marL="0" indent="0">
              <a:buNone/>
              <a:defRPr/>
            </a:pPr>
            <a:r>
              <a:rPr lang="en-US" sz="2800" b="1" i="1" dirty="0" smtClean="0"/>
              <a:t>Step up to the mirror and take a peek”  </a:t>
            </a:r>
            <a:r>
              <a:rPr lang="en-US" sz="1050" b="1" dirty="0" smtClean="0"/>
              <a:t>Ken Blanchard</a:t>
            </a:r>
            <a:endParaRPr lang="en-US" sz="2800" b="1" dirty="0"/>
          </a:p>
        </p:txBody>
      </p:sp>
      <p:sp>
        <p:nvSpPr>
          <p:cNvPr id="8" name="Title 7"/>
          <p:cNvSpPr>
            <a:spLocks noGrp="1"/>
          </p:cNvSpPr>
          <p:nvPr>
            <p:ph type="title" idx="4294967295"/>
          </p:nvPr>
        </p:nvSpPr>
        <p:spPr>
          <a:xfrm>
            <a:off x="0" y="2471738"/>
            <a:ext cx="4241800" cy="2779712"/>
          </a:xfrm>
        </p:spPr>
        <p:txBody>
          <a:bodyPr>
            <a:normAutofit/>
          </a:bodyPr>
          <a:lstStyle/>
          <a:p>
            <a:pPr eaLnBrk="1" hangingPunct="1">
              <a:defRPr/>
            </a:pPr>
            <a:r>
              <a:rPr lang="en-US" sz="2400" dirty="0"/>
              <a:t>What am I accountable </a:t>
            </a:r>
            <a:r>
              <a:rPr lang="en-US" sz="2400" dirty="0" smtClean="0"/>
              <a:t>for?</a:t>
            </a:r>
            <a:br>
              <a:rPr lang="en-US" sz="2400" dirty="0" smtClean="0"/>
            </a:br>
            <a:r>
              <a:rPr lang="en-US" sz="2400" dirty="0" smtClean="0"/>
              <a:t/>
            </a:r>
            <a:br>
              <a:rPr lang="en-US" sz="2400" dirty="0" smtClean="0"/>
            </a:br>
            <a:r>
              <a:rPr lang="en-US" sz="2400" dirty="0" smtClean="0"/>
              <a:t>How </a:t>
            </a:r>
            <a:r>
              <a:rPr lang="en-US" sz="2400" dirty="0"/>
              <a:t>do I demonstrate my </a:t>
            </a:r>
            <a:r>
              <a:rPr lang="en-US" sz="2400" dirty="0" smtClean="0"/>
              <a:t>reliability?</a:t>
            </a:r>
            <a:br>
              <a:rPr lang="en-US" sz="2400" dirty="0" smtClean="0"/>
            </a:br>
            <a:r>
              <a:rPr lang="en-US" sz="2400" dirty="0"/>
              <a:t/>
            </a:r>
            <a:br>
              <a:rPr lang="en-US" sz="2400" dirty="0"/>
            </a:br>
            <a:r>
              <a:rPr lang="en-US" sz="2400" dirty="0" smtClean="0"/>
              <a:t>Do </a:t>
            </a:r>
            <a:r>
              <a:rPr lang="en-US" sz="2400" dirty="0"/>
              <a:t>I Role Model Responsibility?</a:t>
            </a:r>
            <a:br>
              <a:rPr lang="en-US" sz="2400" dirty="0"/>
            </a:br>
            <a:endParaRPr lang="en-US" sz="2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0975" y="2013696"/>
            <a:ext cx="4338708" cy="3425936"/>
          </a:xfrm>
          <a:prstGeom prst="rect">
            <a:avLst/>
          </a:prstGeom>
        </p:spPr>
      </p:pic>
    </p:spTree>
    <p:extLst>
      <p:ext uri="{BB962C8B-B14F-4D97-AF65-F5344CB8AC3E}">
        <p14:creationId xmlns:p14="http://schemas.microsoft.com/office/powerpoint/2010/main" val="2731862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EBP                     Core standards</a:t>
            </a:r>
            <a:endParaRPr lang="en-US" dirty="0"/>
          </a:p>
        </p:txBody>
      </p:sp>
      <p:sp>
        <p:nvSpPr>
          <p:cNvPr id="3" name="Content Placeholder 2"/>
          <p:cNvSpPr>
            <a:spLocks noGrp="1"/>
          </p:cNvSpPr>
          <p:nvPr>
            <p:ph sz="half" idx="1"/>
          </p:nvPr>
        </p:nvSpPr>
        <p:spPr/>
        <p:txBody>
          <a:bodyPr>
            <a:normAutofit/>
          </a:bodyPr>
          <a:lstStyle/>
          <a:p>
            <a:r>
              <a:rPr lang="en-US" sz="2800" dirty="0" smtClean="0"/>
              <a:t>Researched</a:t>
            </a:r>
          </a:p>
          <a:p>
            <a:r>
              <a:rPr lang="en-US" sz="2800" dirty="0" smtClean="0"/>
              <a:t>Relevant</a:t>
            </a:r>
          </a:p>
          <a:p>
            <a:r>
              <a:rPr lang="en-US" sz="2800" dirty="0" smtClean="0"/>
              <a:t>Objective measurement/data including budget</a:t>
            </a:r>
          </a:p>
          <a:p>
            <a:r>
              <a:rPr lang="en-US" sz="2800" dirty="0" smtClean="0"/>
              <a:t>Established standards of treatment</a:t>
            </a:r>
          </a:p>
          <a:p>
            <a:r>
              <a:rPr lang="en-US" sz="2800" dirty="0" smtClean="0"/>
              <a:t>Safety/competency</a:t>
            </a:r>
          </a:p>
          <a:p>
            <a:endParaRPr lang="en-US" sz="2800" dirty="0"/>
          </a:p>
        </p:txBody>
      </p:sp>
      <p:sp>
        <p:nvSpPr>
          <p:cNvPr id="4" name="Content Placeholder 3"/>
          <p:cNvSpPr>
            <a:spLocks noGrp="1"/>
          </p:cNvSpPr>
          <p:nvPr>
            <p:ph sz="half" idx="2"/>
          </p:nvPr>
        </p:nvSpPr>
        <p:spPr/>
        <p:txBody>
          <a:bodyPr>
            <a:normAutofit/>
          </a:bodyPr>
          <a:lstStyle/>
          <a:p>
            <a:r>
              <a:rPr lang="en-US" sz="2800" dirty="0" smtClean="0"/>
              <a:t>Communication</a:t>
            </a:r>
          </a:p>
          <a:p>
            <a:r>
              <a:rPr lang="en-US" sz="2800" dirty="0" smtClean="0"/>
              <a:t>Recognition</a:t>
            </a:r>
          </a:p>
          <a:p>
            <a:r>
              <a:rPr lang="en-US" sz="2800" dirty="0" smtClean="0"/>
              <a:t>Resiliency</a:t>
            </a:r>
          </a:p>
          <a:p>
            <a:r>
              <a:rPr lang="en-US" sz="2800" dirty="0" smtClean="0"/>
              <a:t>Ethics</a:t>
            </a:r>
          </a:p>
          <a:p>
            <a:endParaRPr lang="en-US" dirty="0"/>
          </a:p>
        </p:txBody>
      </p:sp>
    </p:spTree>
    <p:extLst>
      <p:ext uri="{BB962C8B-B14F-4D97-AF65-F5344CB8AC3E}">
        <p14:creationId xmlns:p14="http://schemas.microsoft.com/office/powerpoint/2010/main" val="102095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skill sets of a TR transfer to management?</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Communication</a:t>
            </a:r>
          </a:p>
          <a:p>
            <a:r>
              <a:rPr lang="en-US" sz="2800" dirty="0" smtClean="0"/>
              <a:t>Facilitation</a:t>
            </a:r>
          </a:p>
          <a:p>
            <a:r>
              <a:rPr lang="en-US" sz="2800" dirty="0" smtClean="0"/>
              <a:t>Understanding human behavior</a:t>
            </a:r>
          </a:p>
          <a:p>
            <a:r>
              <a:rPr lang="en-US" sz="2800" dirty="0" smtClean="0"/>
              <a:t>Clinical Reasoning/Rationale </a:t>
            </a:r>
          </a:p>
          <a:p>
            <a:r>
              <a:rPr lang="en-US" sz="2800" dirty="0" smtClean="0"/>
              <a:t>Creative program development</a:t>
            </a:r>
          </a:p>
          <a:p>
            <a:r>
              <a:rPr lang="en-US" sz="2800" dirty="0" smtClean="0"/>
              <a:t>Goal setting for therapeutic purpose</a:t>
            </a:r>
          </a:p>
          <a:p>
            <a:endParaRPr lang="en-US" sz="2800" dirty="0"/>
          </a:p>
        </p:txBody>
      </p:sp>
    </p:spTree>
    <p:extLst>
      <p:ext uri="{BB962C8B-B14F-4D97-AF65-F5344CB8AC3E}">
        <p14:creationId xmlns:p14="http://schemas.microsoft.com/office/powerpoint/2010/main" val="3138264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Chickens are involved in building a breakfast but pigs are committed.</a:t>
            </a:r>
          </a:p>
        </p:txBody>
      </p:sp>
      <p:sp>
        <p:nvSpPr>
          <p:cNvPr id="3" name="Content Placeholder 2"/>
          <p:cNvSpPr>
            <a:spLocks noGrp="1"/>
          </p:cNvSpPr>
          <p:nvPr>
            <p:ph idx="1"/>
          </p:nvPr>
        </p:nvSpPr>
        <p:spPr/>
        <p:txBody>
          <a:bodyPr/>
          <a:lstStyle/>
          <a:p>
            <a:endParaRPr lang="en-US" dirty="0"/>
          </a:p>
          <a:p>
            <a:r>
              <a:rPr lang="en-US" sz="2800" dirty="0" smtClean="0"/>
              <a:t>Are you peripherally involved in your team, discipline, division, community? </a:t>
            </a:r>
          </a:p>
          <a:p>
            <a:pPr marL="0" indent="0">
              <a:buNone/>
            </a:pPr>
            <a:r>
              <a:rPr lang="en-US" sz="2800" dirty="0" smtClean="0"/>
              <a:t>OR</a:t>
            </a:r>
          </a:p>
          <a:p>
            <a:r>
              <a:rPr lang="en-US" sz="2800" dirty="0" smtClean="0"/>
              <a:t>Are you committed to making a difference in all of the above?</a:t>
            </a:r>
            <a:endParaRPr lang="en-US" sz="2800" dirty="0"/>
          </a:p>
        </p:txBody>
      </p:sp>
    </p:spTree>
    <p:extLst>
      <p:ext uri="{BB962C8B-B14F-4D97-AF65-F5344CB8AC3E}">
        <p14:creationId xmlns:p14="http://schemas.microsoft.com/office/powerpoint/2010/main" val="2932183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Advocacy</a:t>
            </a:r>
          </a:p>
          <a:p>
            <a:r>
              <a:rPr lang="en-US" sz="2800" dirty="0"/>
              <a:t>Budget</a:t>
            </a:r>
          </a:p>
          <a:p>
            <a:r>
              <a:rPr lang="en-US" sz="2800" dirty="0" smtClean="0"/>
              <a:t>Clinical competency</a:t>
            </a:r>
          </a:p>
          <a:p>
            <a:r>
              <a:rPr lang="en-US" sz="2800" dirty="0" smtClean="0"/>
              <a:t>Program management</a:t>
            </a:r>
          </a:p>
          <a:p>
            <a:r>
              <a:rPr lang="en-US" sz="2800" dirty="0" smtClean="0"/>
              <a:t>Team Building</a:t>
            </a:r>
          </a:p>
          <a:p>
            <a:r>
              <a:rPr lang="en-US" sz="2800" dirty="0" smtClean="0"/>
              <a:t>Personnel</a:t>
            </a:r>
          </a:p>
        </p:txBody>
      </p:sp>
    </p:spTree>
    <p:extLst>
      <p:ext uri="{BB962C8B-B14F-4D97-AF65-F5344CB8AC3E}">
        <p14:creationId xmlns:p14="http://schemas.microsoft.com/office/powerpoint/2010/main" val="279625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Advocating for the profession</a:t>
            </a:r>
            <a:endParaRPr lang="en-US" dirty="0"/>
          </a:p>
        </p:txBody>
      </p:sp>
      <p:sp>
        <p:nvSpPr>
          <p:cNvPr id="3" name="Content Placeholder 2"/>
          <p:cNvSpPr>
            <a:spLocks noGrp="1"/>
          </p:cNvSpPr>
          <p:nvPr>
            <p:ph idx="1"/>
          </p:nvPr>
        </p:nvSpPr>
        <p:spPr/>
        <p:txBody>
          <a:bodyPr>
            <a:normAutofit/>
          </a:bodyPr>
          <a:lstStyle/>
          <a:p>
            <a:r>
              <a:rPr lang="en-US" dirty="0" smtClean="0"/>
              <a:t>Language used in the IP setting must be in terms of function, wellness and quality of life should dominant OP and community health</a:t>
            </a:r>
          </a:p>
          <a:p>
            <a:r>
              <a:rPr lang="en-US" dirty="0" smtClean="0"/>
              <a:t>Must contribute to the well being of the client in objective measures</a:t>
            </a:r>
          </a:p>
          <a:p>
            <a:r>
              <a:rPr lang="en-US" dirty="0" smtClean="0"/>
              <a:t>General happiness and well being while valued aren’t going to be paid for</a:t>
            </a:r>
          </a:p>
          <a:p>
            <a:r>
              <a:rPr lang="en-US" dirty="0" smtClean="0"/>
              <a:t>RT has interventions as viable options that we have to advertise, educate our referral base and inform health care users</a:t>
            </a:r>
          </a:p>
          <a:p>
            <a:r>
              <a:rPr lang="en-US" dirty="0" smtClean="0"/>
              <a:t>Protection from outside credentialing organizations i.e. JC and CARF does not guarantee inclusion in the interdisciplinary team </a:t>
            </a:r>
            <a:endParaRPr lang="en-US" dirty="0"/>
          </a:p>
        </p:txBody>
      </p:sp>
    </p:spTree>
    <p:extLst>
      <p:ext uri="{BB962C8B-B14F-4D97-AF65-F5344CB8AC3E}">
        <p14:creationId xmlns:p14="http://schemas.microsoft.com/office/powerpoint/2010/main" val="328046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5081</TotalTime>
  <Words>2395</Words>
  <Application>Microsoft Office PowerPoint</Application>
  <PresentationFormat>On-screen Show (4:3)</PresentationFormat>
  <Paragraphs>464</Paragraphs>
  <Slides>42</Slides>
  <Notes>13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   The new world of professional management…leading with intention, managing with evidence. </vt:lpstr>
      <vt:lpstr>Objectives</vt:lpstr>
      <vt:lpstr>Being a leader in health care is like constantly walking up a down elevator…</vt:lpstr>
      <vt:lpstr>Leadership Principles</vt:lpstr>
      <vt:lpstr>EBP                     Core standards</vt:lpstr>
      <vt:lpstr>What skill sets of a TR transfer to management?</vt:lpstr>
      <vt:lpstr>Chickens are involved in building a breakfast but pigs are committed.</vt:lpstr>
      <vt:lpstr>PowerPoint Presentation</vt:lpstr>
      <vt:lpstr>Advocating for the profession</vt:lpstr>
      <vt:lpstr>(Budget/Accountability)</vt:lpstr>
      <vt:lpstr>Presentation is the first “gift” of professionalism: Communication</vt:lpstr>
      <vt:lpstr>3 ‘B’s or 3 ‘O’s</vt:lpstr>
      <vt:lpstr>Examples:</vt:lpstr>
      <vt:lpstr>Division/Discipline Goal Setting</vt:lpstr>
      <vt:lpstr>National Outcomes of IRF’s</vt:lpstr>
      <vt:lpstr>Formulary for FTE/Productivity</vt:lpstr>
      <vt:lpstr>Productivity Levels</vt:lpstr>
      <vt:lpstr>Cost Assessment</vt:lpstr>
      <vt:lpstr>Hiring the best!</vt:lpstr>
      <vt:lpstr>Wise words………..</vt:lpstr>
      <vt:lpstr>Clinical Competency</vt:lpstr>
      <vt:lpstr>Builder-Brown</vt:lpstr>
      <vt:lpstr>Relator-Blue</vt:lpstr>
      <vt:lpstr>Planner - Green</vt:lpstr>
      <vt:lpstr>Adventurer - Red</vt:lpstr>
      <vt:lpstr>Before signing on the dotted line</vt:lpstr>
      <vt:lpstr>Reality Checks</vt:lpstr>
      <vt:lpstr>Competent  Practice</vt:lpstr>
      <vt:lpstr>Rationale for competency development</vt:lpstr>
      <vt:lpstr>PowerPoint Presentation</vt:lpstr>
      <vt:lpstr>Competency Checklist</vt:lpstr>
      <vt:lpstr>Personnel Management</vt:lpstr>
      <vt:lpstr>Personnel Management </vt:lpstr>
      <vt:lpstr>Hot Stone Rule</vt:lpstr>
      <vt:lpstr>Patient Satisfaction</vt:lpstr>
      <vt:lpstr>Staff Satisfaction</vt:lpstr>
      <vt:lpstr>Series 1:   Average direct patient care for 6 RT’s Series 2:   Average pt. by adding groups and changing          hours.  </vt:lpstr>
      <vt:lpstr>Employee tracking</vt:lpstr>
      <vt:lpstr>The difficult decisions…….</vt:lpstr>
      <vt:lpstr>Beyond the Checklist</vt:lpstr>
      <vt:lpstr>Core Competencies required for recreational therapists</vt:lpstr>
      <vt:lpstr>What am I accountable for?  How do I demonstrate my reliability?  Do I Role Model Responsibility? </vt:lpstr>
    </vt:vector>
  </TitlesOfParts>
  <Company>UW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Management GPS for navigating compliance, accreditation and documentation Getting a competent Sherpa for the ascent</dc:title>
  <dc:creator>Beyerlin, C. A</dc:creator>
  <cp:lastModifiedBy>Beyerlin, C. A</cp:lastModifiedBy>
  <cp:revision>87</cp:revision>
  <cp:lastPrinted>2016-08-31T23:07:50Z</cp:lastPrinted>
  <dcterms:created xsi:type="dcterms:W3CDTF">2015-09-16T15:12:53Z</dcterms:created>
  <dcterms:modified xsi:type="dcterms:W3CDTF">2016-11-14T16:05:21Z</dcterms:modified>
</cp:coreProperties>
</file>